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0" r:id="rId1"/>
    <p:sldMasterId id="2147483886" r:id="rId2"/>
  </p:sldMasterIdLst>
  <p:notesMasterIdLst>
    <p:notesMasterId r:id="rId29"/>
  </p:notesMasterIdLst>
  <p:handoutMasterIdLst>
    <p:handoutMasterId r:id="rId30"/>
  </p:handoutMasterIdLst>
  <p:sldIdLst>
    <p:sldId id="257" r:id="rId3"/>
    <p:sldId id="404" r:id="rId4"/>
    <p:sldId id="403" r:id="rId5"/>
    <p:sldId id="405" r:id="rId6"/>
    <p:sldId id="2147473437" r:id="rId7"/>
    <p:sldId id="407" r:id="rId8"/>
    <p:sldId id="406" r:id="rId9"/>
    <p:sldId id="395" r:id="rId10"/>
    <p:sldId id="410" r:id="rId11"/>
    <p:sldId id="413" r:id="rId12"/>
    <p:sldId id="2147473438" r:id="rId13"/>
    <p:sldId id="408" r:id="rId14"/>
    <p:sldId id="409" r:id="rId15"/>
    <p:sldId id="417" r:id="rId16"/>
    <p:sldId id="401" r:id="rId17"/>
    <p:sldId id="416" r:id="rId18"/>
    <p:sldId id="414" r:id="rId19"/>
    <p:sldId id="421" r:id="rId20"/>
    <p:sldId id="2147473436" r:id="rId21"/>
    <p:sldId id="420" r:id="rId22"/>
    <p:sldId id="419" r:id="rId23"/>
    <p:sldId id="418" r:id="rId24"/>
    <p:sldId id="272" r:id="rId25"/>
    <p:sldId id="271" r:id="rId26"/>
    <p:sldId id="415" r:id="rId27"/>
    <p:sldId id="41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306D"/>
    <a:srgbClr val="45C1F9"/>
    <a:srgbClr val="D6F2FE"/>
    <a:srgbClr val="8DD9FB"/>
    <a:srgbClr val="078BC7"/>
    <a:srgbClr val="0083E6"/>
    <a:srgbClr val="0099CC"/>
    <a:srgbClr val="00143F"/>
    <a:srgbClr val="0D1F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3AD5CA-887D-4D28-BBF5-B6869C98F8B7}" v="22" dt="2025-11-05T14:03:22.346"/>
  </p1510:revLst>
</p1510:revInfo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404" autoAdjust="0"/>
  </p:normalViewPr>
  <p:slideViewPr>
    <p:cSldViewPr snapToGrid="0">
      <p:cViewPr varScale="1">
        <p:scale>
          <a:sx n="74" d="100"/>
          <a:sy n="74" d="100"/>
        </p:scale>
        <p:origin x="3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microsoft.com/office/2015/10/relationships/revisionInfo" Target="revisionInfo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F03CEB6-2BC9-4AE6-9D4B-C1BCEEDC1B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A96EC5-4B85-4D0F-8591-3FE802685B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4FD902-FBFA-4DAA-AF5B-79073FD0863E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54F6DA-4F20-4BFE-81B5-428600EC4DC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059FF4-C86B-4D9F-8411-FD3A4B1C1CA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A26214-431B-4F02-86C4-884481177B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552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5939F-CAFA-4EB0-AE5D-4501E2E162FE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B56E8-47FB-47F9-880A-CBBEDF3D1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612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371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833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 Light" panose="020F0302020204030204" pitchFamily="34" charset="0"/>
                <a:cs typeface="Calibri Light" panose="020F0302020204030204" pitchFamily="34" charset="0"/>
              </a:rPr>
              <a:t>25% of HD trucks </a:t>
            </a:r>
            <a:r>
              <a:rPr lang="en-US" sz="1400" u="sng">
                <a:latin typeface="Calibri Light" panose="020F0302020204030204" pitchFamily="34" charset="0"/>
                <a:cs typeface="Calibri Light" panose="020F0302020204030204" pitchFamily="34" charset="0"/>
              </a:rPr>
              <a:t>sold</a:t>
            </a:r>
            <a:r>
              <a:rPr lang="en-US" sz="1400">
                <a:latin typeface="Calibri Light" panose="020F0302020204030204" pitchFamily="34" charset="0"/>
                <a:cs typeface="Calibri Light" panose="020F0302020204030204" pitchFamily="34" charset="0"/>
              </a:rPr>
              <a:t> in the US need to be zero emissions by 2032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 Light" panose="020F0302020204030204" pitchFamily="34" charset="0"/>
                <a:cs typeface="Calibri Light" panose="020F0302020204030204" pitchFamily="34" charset="0"/>
              </a:rPr>
              <a:t>Important to note that compliance does not trickle down to the fleets themselves, but rather to engine manufacturers.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 Light" panose="020F0302020204030204" pitchFamily="34" charset="0"/>
                <a:cs typeface="Calibri Light" panose="020F0302020204030204" pitchFamily="34" charset="0"/>
              </a:rPr>
              <a:t>~ 50% of the trucks on the road are pre 2010.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 Light" panose="020F0302020204030204" pitchFamily="34" charset="0"/>
                <a:cs typeface="Calibri Light" panose="020F0302020204030204" pitchFamily="34" charset="0"/>
              </a:rPr>
              <a:t>California advanced clean freight – directed at motor carriers – EPA is going to have to get a waiver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 Light" panose="020F0302020204030204" pitchFamily="34" charset="0"/>
                <a:cs typeface="Calibri Light" panose="020F0302020204030204" pitchFamily="34" charset="0"/>
              </a:rPr>
              <a:t>CARB 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238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95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06314-A628-DF9F-7026-F2ACF4274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F2D2F7-E328-8F81-1B45-827A55FB7D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0070B1-8CE7-FC31-D365-376642789F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C9D1E5-AF1E-4CB3-4EDA-CE7B215C94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059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B63625-858D-60C9-C1A5-17454505C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FD83CD-BD2F-B2A9-3679-115C93E643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228599-2AAB-79F2-1176-EC4A78A0C6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E8CA06-CB76-0836-EC16-D76164F584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384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Looking Ahead:</a:t>
            </a:r>
          </a:p>
          <a:p>
            <a:r>
              <a:rPr lang="en-US" dirty="0"/>
              <a:t>Regulations might change as far as how much will have to be zero emissions by 2032 as Phase 3 originally planned due to potential changes in legislation, but the industry is moving forward with these new oils regardless to address lower emission targets. 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 panose="020F0502020204030204" pitchFamily="34" charset="0"/>
              </a:rPr>
              <a:t>Diesel Engine Oil Advisory Panel (DEOAP) established a New Category Evaluation Team (NCET) NCDT </a:t>
            </a:r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New Category Development Team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Hardware for testing is harder to get indicating it’s time for new tests. </a:t>
            </a:r>
            <a:br>
              <a:rPr lang="en-US" dirty="0"/>
            </a:br>
            <a:r>
              <a:rPr lang="en-US" dirty="0"/>
              <a:t>• EPA 2027 rule will push toward near-zero NOx &amp; longer system life.</a:t>
            </a:r>
            <a:br>
              <a:rPr lang="en-US" dirty="0"/>
            </a:br>
            <a:r>
              <a:rPr lang="en-US" dirty="0"/>
              <a:t>• ZEV push: Electric trucks (e.g., Tesla Semi), hydrogen fuel cells, and hybridization will expand.</a:t>
            </a:r>
            <a:br>
              <a:rPr lang="en-US" dirty="0"/>
            </a:br>
            <a:r>
              <a:rPr lang="en-US" dirty="0"/>
              <a:t>• CARB, EPA, and GHG rules will all tighten further, likely requiring total system redesigns.</a:t>
            </a:r>
            <a:br>
              <a:rPr lang="en-US" dirty="0"/>
            </a:br>
            <a:r>
              <a:rPr lang="en-US" dirty="0"/>
              <a:t>• Some engine platforms may discontinue diesel entirely for urban duty cycles.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3859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916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FA61AA-797D-20E7-D767-A1C9E801C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669BF6-4527-365E-5E18-0089BF799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C884FF-DE17-54DC-FB35-87F77F0FE2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Looking Ahead:</a:t>
            </a:r>
          </a:p>
          <a:p>
            <a:r>
              <a:rPr lang="en-US" dirty="0"/>
              <a:t>Regulations might change as far as how much will have to be zero emissions by 2032 as Phase 3 originally planned due to potential changes in legislation, but the industry is moving forward with these new oils regardless to address lower emission targets. 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 panose="020F0502020204030204" pitchFamily="34" charset="0"/>
              </a:rPr>
              <a:t>Diesel Engine Oil Advisory Panel (DEOAP) established a New Category Evaluation Team (NCET) NCDT </a:t>
            </a:r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New Category Development Team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Hardware for testing is harder to get indicating it’s time for new tests. </a:t>
            </a:r>
            <a:br>
              <a:rPr lang="en-US" dirty="0"/>
            </a:br>
            <a:r>
              <a:rPr lang="en-US" dirty="0"/>
              <a:t>• EPA 2027 rule will push toward near-zero NOx &amp; longer system life.</a:t>
            </a:r>
            <a:br>
              <a:rPr lang="en-US" dirty="0"/>
            </a:br>
            <a:r>
              <a:rPr lang="en-US" dirty="0"/>
              <a:t>• ZEV push: Electric trucks (e.g., Tesla Semi), hydrogen fuel cells, and hybridization will expand.</a:t>
            </a:r>
            <a:br>
              <a:rPr lang="en-US" dirty="0"/>
            </a:br>
            <a:r>
              <a:rPr lang="en-US" dirty="0"/>
              <a:t>• CARB, EPA, and GHG rules will all tighten further, likely requiring total system redesigns.</a:t>
            </a:r>
            <a:br>
              <a:rPr lang="en-US" dirty="0"/>
            </a:br>
            <a:r>
              <a:rPr lang="en-US" dirty="0"/>
              <a:t>• Some engine platforms may discontinue diesel entirely for urban duty cycles.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53278A-B369-FFD2-11E8-121706A755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146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F5CFD-9342-B725-2196-F1A83B580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8A513F-5596-9D57-E81A-527B869959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F7F844-BAD5-2BC1-CC4E-668AE44160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Looking Ahead:</a:t>
            </a:r>
          </a:p>
          <a:p>
            <a:r>
              <a:rPr lang="en-US" dirty="0"/>
              <a:t>Regulations might change as far as how much will have to be zero emissions by 2032 as Phase 3 originally planned due to potential changes in legislation, but the industry is moving forward with these new oils regardless to address lower emission targets. 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 panose="020F0502020204030204" pitchFamily="34" charset="0"/>
              </a:rPr>
              <a:t>Diesel Engine Oil Advisory Panel (DEOAP) established a New Category Evaluation Team (NCET) NCDT </a:t>
            </a:r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New Category Development Team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Hardware for testing is harder to get indicating it’s time for new tests. </a:t>
            </a:r>
            <a:br>
              <a:rPr lang="en-US" dirty="0"/>
            </a:br>
            <a:r>
              <a:rPr lang="en-US" dirty="0"/>
              <a:t>• EPA 2027 rule will push toward near-zero NOx &amp; longer system life.</a:t>
            </a:r>
            <a:br>
              <a:rPr lang="en-US" dirty="0"/>
            </a:br>
            <a:r>
              <a:rPr lang="en-US" dirty="0"/>
              <a:t>• ZEV push: Electric trucks (e.g., Tesla Semi), hydrogen fuel cells, and hybridization will expand.</a:t>
            </a:r>
            <a:br>
              <a:rPr lang="en-US" dirty="0"/>
            </a:br>
            <a:r>
              <a:rPr lang="en-US" dirty="0"/>
              <a:t>• CARB, EPA, and GHG rules will all tighten further, likely requiring total system redesigns.</a:t>
            </a:r>
            <a:br>
              <a:rPr lang="en-US" dirty="0"/>
            </a:br>
            <a:r>
              <a:rPr lang="en-US" dirty="0"/>
              <a:t>• Some engine platforms may discontinue diesel entirely for urban duty cycles.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0E9200-1384-DA88-1B95-7BB17D0B95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62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CAT 1N –</a:t>
            </a:r>
          </a:p>
          <a:p>
            <a:r>
              <a:rPr lang="en-US"/>
              <a:t>CAT C13 – Piston Deposits and Oil Consumption</a:t>
            </a:r>
          </a:p>
          <a:p>
            <a:r>
              <a:rPr lang="en-US"/>
              <a:t>CAT COAT (Caterpillar oil aeration test) – High Idle Aeration</a:t>
            </a:r>
          </a:p>
          <a:p>
            <a:r>
              <a:rPr lang="en-US"/>
              <a:t>Cummins ISB – Valve Train Wear w/ soot</a:t>
            </a:r>
          </a:p>
          <a:p>
            <a:r>
              <a:rPr lang="en-US"/>
              <a:t>Cummins ISM – Valve Train wear and Deposits</a:t>
            </a:r>
          </a:p>
          <a:p>
            <a:r>
              <a:rPr lang="en-US"/>
              <a:t>Roller Follower Wear Test (RFWT) – Wear (low/moderate engine speeds)</a:t>
            </a:r>
          </a:p>
          <a:p>
            <a:r>
              <a:rPr lang="en-US"/>
              <a:t>Mack T-11 – Viscosity Increase and Soot Loading Performance</a:t>
            </a:r>
          </a:p>
          <a:p>
            <a:r>
              <a:rPr lang="en-US" err="1"/>
              <a:t>Sooted</a:t>
            </a:r>
            <a:r>
              <a:rPr lang="en-US"/>
              <a:t> MRV from Test</a:t>
            </a:r>
          </a:p>
          <a:p>
            <a:r>
              <a:rPr lang="en-US"/>
              <a:t>Mack T-12 –Wear Test w/ EGR and ULSD</a:t>
            </a:r>
          </a:p>
          <a:p>
            <a:r>
              <a:rPr lang="en-US"/>
              <a:t>Volvo T-13 - Oxidation</a:t>
            </a:r>
          </a:p>
          <a:p>
            <a:r>
              <a:rPr lang="en-US"/>
              <a:t>~~~~~~~~~~~~~~~~~~~~~~~~~~~~~~~~~~~~~~~~~~~~~~~~~~~~~</a:t>
            </a:r>
          </a:p>
          <a:p>
            <a:r>
              <a:rPr lang="en-US" sz="1600"/>
              <a:t>CAT 1N –</a:t>
            </a:r>
          </a:p>
          <a:p>
            <a:r>
              <a:rPr lang="en-US" sz="1600"/>
              <a:t>CAT C13 – Piston Deposits and Oil Consumption</a:t>
            </a:r>
          </a:p>
          <a:p>
            <a:r>
              <a:rPr lang="en-US" sz="1600"/>
              <a:t>CAT COAT (Caterpillar oil aeration test) – High Idle Aeration</a:t>
            </a:r>
          </a:p>
          <a:p>
            <a:r>
              <a:rPr lang="en-US" sz="1600"/>
              <a:t>Cummins ISB – Valve Train Wear w/ soot</a:t>
            </a:r>
          </a:p>
          <a:p>
            <a:r>
              <a:rPr lang="en-US" sz="1600"/>
              <a:t>Cummins ISM – Valve Train wear and Deposits</a:t>
            </a:r>
          </a:p>
          <a:p>
            <a:r>
              <a:rPr lang="en-US" sz="1600"/>
              <a:t>Roller Follower Wear Test (RFWT) – Wear (low/moderate engine speeds)</a:t>
            </a:r>
          </a:p>
          <a:p>
            <a:r>
              <a:rPr lang="en-US" sz="1600"/>
              <a:t>Mack T-11 – Viscosity Increase and Soot Loading Performance</a:t>
            </a:r>
          </a:p>
          <a:p>
            <a:pPr lvl="1"/>
            <a:r>
              <a:rPr lang="en-US" err="1"/>
              <a:t>Sooted</a:t>
            </a:r>
            <a:r>
              <a:rPr lang="en-US"/>
              <a:t> MRV from Test</a:t>
            </a:r>
          </a:p>
          <a:p>
            <a:r>
              <a:rPr lang="en-US" sz="1600"/>
              <a:t>Mack T-12 –Wear Test w/ EGR and ULSD</a:t>
            </a:r>
          </a:p>
          <a:p>
            <a:r>
              <a:rPr lang="en-US" sz="1600"/>
              <a:t>Volvo T-13 - Oxidation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07F455-F9C6-4B7E-A8B9-E509BF44378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624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1F313-23DB-D407-C72A-0E46A999B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C49A10-1A03-907C-A7B4-B9A8D937E9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9DFD7F-D2DB-75D1-1625-8C50205200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83A13B-5872-9F93-EA77-C717947EBB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672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D190B-7408-5AC2-CBEB-F8010561E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29FF51-A31E-AECE-5BA6-B13E70510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1BF2A3-A377-26F4-B61D-A7D4B3BF26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Looking Ahead:</a:t>
            </a:r>
          </a:p>
          <a:p>
            <a:r>
              <a:rPr lang="en-US" dirty="0"/>
              <a:t>Regulations might change as far as how much will have to be zero emissions by 2032 as Phase 3 originally planned due to potential changes in legislation, but the industry is moving forward with these new oils regardless to address lower emission targets. 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 panose="020F0502020204030204" pitchFamily="34" charset="0"/>
              </a:rPr>
              <a:t>Diesel Engine Oil Advisory Panel (DEOAP) established a New Category Evaluation Team (NCET) NCDT </a:t>
            </a:r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New Category Development Team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Lato"/>
              </a:rPr>
              <a:t>Hardware for testing is harder to get indicating it’s time for new tests. </a:t>
            </a:r>
            <a:br>
              <a:rPr lang="en-US" dirty="0"/>
            </a:br>
            <a:r>
              <a:rPr lang="en-US" dirty="0"/>
              <a:t>• EPA 2027 rule will push toward near-zero NOx &amp; longer system life.</a:t>
            </a:r>
            <a:br>
              <a:rPr lang="en-US" dirty="0"/>
            </a:br>
            <a:r>
              <a:rPr lang="en-US" dirty="0"/>
              <a:t>• ZEV push: Electric trucks (e.g., Tesla Semi), hydrogen fuel cells, and hybridization will expand.</a:t>
            </a:r>
            <a:br>
              <a:rPr lang="en-US" dirty="0"/>
            </a:br>
            <a:r>
              <a:rPr lang="en-US" dirty="0"/>
              <a:t>• CARB, EPA, and GHG rules will all tighten further, likely requiring total system redesigns.</a:t>
            </a:r>
            <a:br>
              <a:rPr lang="en-US" dirty="0"/>
            </a:br>
            <a:r>
              <a:rPr lang="en-US" dirty="0"/>
              <a:t>• Some engine platforms may discontinue diesel entirely for urban duty cycles.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ED0A58-7F60-5B6B-DDF2-5A22A142E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5791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1017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CB56E8-47FB-47F9-880A-CBBEDF3D1EF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65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97">
            <a:extLst>
              <a:ext uri="{FF2B5EF4-FFF2-40B4-BE49-F238E27FC236}">
                <a16:creationId xmlns:a16="http://schemas.microsoft.com/office/drawing/2014/main" id="{59316A4D-FF6E-82B5-35F7-F8F6212B0729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1F70B8-8D38-C25C-0098-63EC29C8AA4B}"/>
              </a:ext>
            </a:extLst>
          </p:cNvPr>
          <p:cNvSpPr txBox="1"/>
          <p:nvPr userDrawn="1"/>
        </p:nvSpPr>
        <p:spPr>
          <a:xfrm>
            <a:off x="-1" y="2751891"/>
            <a:ext cx="121920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/>
              <a:t>TITLE SLIDES</a:t>
            </a:r>
          </a:p>
          <a:p>
            <a:pPr lvl="0" algn="ctr"/>
            <a:r>
              <a:rPr lang="en-US"/>
              <a:t>(THIS SLIDE NOT FOR USE IN PRESENTATIONS)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+ RETAIL/SHELF PHOTO WITH UPDATED BOTTLES</a:t>
            </a:r>
          </a:p>
        </p:txBody>
      </p:sp>
    </p:spTree>
    <p:extLst>
      <p:ext uri="{BB962C8B-B14F-4D97-AF65-F5344CB8AC3E}">
        <p14:creationId xmlns:p14="http://schemas.microsoft.com/office/powerpoint/2010/main" val="262050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full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id="{BDFAD28B-6BA3-37A1-050A-B021C29D34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483F4434-B62C-5E65-90D2-4119787E8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54375" y="1695499"/>
            <a:ext cx="7535134" cy="2021136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title – not to exceed three lines of 42pt Arial text</a:t>
            </a:r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B33FF4DB-94C3-7E74-AD63-95345DE85D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54376" y="3956360"/>
            <a:ext cx="7535134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  <p:sp>
        <p:nvSpPr>
          <p:cNvPr id="11" name="Parallelogram 8">
            <a:extLst>
              <a:ext uri="{FF2B5EF4-FFF2-40B4-BE49-F238E27FC236}">
                <a16:creationId xmlns:a16="http://schemas.microsoft.com/office/drawing/2014/main" id="{E98693E9-333D-D389-2BDC-40671262763F}"/>
              </a:ext>
            </a:extLst>
          </p:cNvPr>
          <p:cNvSpPr/>
          <p:nvPr userDrawn="1"/>
        </p:nvSpPr>
        <p:spPr>
          <a:xfrm flipH="1" flipV="1">
            <a:off x="2838292" y="1109679"/>
            <a:ext cx="24044375" cy="39067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arallelogram 8">
            <a:extLst>
              <a:ext uri="{FF2B5EF4-FFF2-40B4-BE49-F238E27FC236}">
                <a16:creationId xmlns:a16="http://schemas.microsoft.com/office/drawing/2014/main" id="{C1D4CCB3-9161-1A1C-5259-1D5379324693}"/>
              </a:ext>
            </a:extLst>
          </p:cNvPr>
          <p:cNvSpPr/>
          <p:nvPr userDrawn="1"/>
        </p:nvSpPr>
        <p:spPr>
          <a:xfrm rot="10800000" flipH="1">
            <a:off x="-22908350" y="1109679"/>
            <a:ext cx="24044375" cy="39067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A0B922DD-8F3E-59B6-65FB-2470C12768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3184"/>
          <a:stretch/>
        </p:blipFill>
        <p:spPr>
          <a:xfrm>
            <a:off x="1245343" y="894323"/>
            <a:ext cx="1453659" cy="135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0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full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id="{BDFAD28B-6BA3-37A1-050A-B021C29D34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Parallelogram 8">
            <a:extLst>
              <a:ext uri="{FF2B5EF4-FFF2-40B4-BE49-F238E27FC236}">
                <a16:creationId xmlns:a16="http://schemas.microsoft.com/office/drawing/2014/main" id="{E98693E9-333D-D389-2BDC-40671262763F}"/>
              </a:ext>
            </a:extLst>
          </p:cNvPr>
          <p:cNvSpPr/>
          <p:nvPr userDrawn="1"/>
        </p:nvSpPr>
        <p:spPr>
          <a:xfrm flipH="1" flipV="1">
            <a:off x="2838292" y="1109679"/>
            <a:ext cx="24044375" cy="39067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arallelogram 8">
            <a:extLst>
              <a:ext uri="{FF2B5EF4-FFF2-40B4-BE49-F238E27FC236}">
                <a16:creationId xmlns:a16="http://schemas.microsoft.com/office/drawing/2014/main" id="{C1D4CCB3-9161-1A1C-5259-1D5379324693}"/>
              </a:ext>
            </a:extLst>
          </p:cNvPr>
          <p:cNvSpPr/>
          <p:nvPr userDrawn="1"/>
        </p:nvSpPr>
        <p:spPr>
          <a:xfrm rot="10800000" flipH="1">
            <a:off x="-22908350" y="1109679"/>
            <a:ext cx="24044375" cy="39067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A0B922DD-8F3E-59B6-65FB-2470C12768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82"/>
          <a:stretch/>
        </p:blipFill>
        <p:spPr>
          <a:xfrm>
            <a:off x="1245343" y="894323"/>
            <a:ext cx="1453659" cy="1043374"/>
          </a:xfrm>
          <a:prstGeom prst="rect">
            <a:avLst/>
          </a:prstGeom>
        </p:spPr>
      </p:pic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4F58E3B1-755A-364B-1F22-08D7CED0FE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54375" y="1695499"/>
            <a:ext cx="7535134" cy="2021136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title – not to exceed three lines of 42pt Arial text</a:t>
            </a:r>
          </a:p>
        </p:txBody>
      </p:sp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1DB35938-4C62-FD0C-B6C3-A38876D8E3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54376" y="3956360"/>
            <a:ext cx="7535134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</p:spTree>
    <p:extLst>
      <p:ext uri="{BB962C8B-B14F-4D97-AF65-F5344CB8AC3E}">
        <p14:creationId xmlns:p14="http://schemas.microsoft.com/office/powerpoint/2010/main" val="427187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/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622B08E2-604E-DB53-DDD9-EC199EADEF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35DEF7D0-45B3-B1B6-CFD1-DE77B7ACEB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087"/>
          <a:stretch/>
        </p:blipFill>
        <p:spPr>
          <a:xfrm>
            <a:off x="1245343" y="4346356"/>
            <a:ext cx="1453659" cy="1357757"/>
          </a:xfrm>
          <a:prstGeom prst="rect">
            <a:avLst/>
          </a:prstGeom>
        </p:spPr>
      </p:pic>
      <p:sp>
        <p:nvSpPr>
          <p:cNvPr id="640" name="Text Placeholder 11">
            <a:extLst>
              <a:ext uri="{FF2B5EF4-FFF2-40B4-BE49-F238E27FC236}">
                <a16:creationId xmlns:a16="http://schemas.microsoft.com/office/drawing/2014/main" id="{1A5FBD92-EE25-BD31-5D88-B2FAE65CA7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31349" y="3334643"/>
            <a:ext cx="6879771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  <p:sp>
        <p:nvSpPr>
          <p:cNvPr id="641" name="Text Placeholder 17">
            <a:extLst>
              <a:ext uri="{FF2B5EF4-FFF2-40B4-BE49-F238E27FC236}">
                <a16:creationId xmlns:a16="http://schemas.microsoft.com/office/drawing/2014/main" id="{0EE676C7-F95E-361C-0116-7AD1C87146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31349" y="1637684"/>
            <a:ext cx="6879771" cy="1595161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title – not to exceed three lines of 42pt Arial text</a:t>
            </a:r>
          </a:p>
        </p:txBody>
      </p:sp>
      <p:sp>
        <p:nvSpPr>
          <p:cNvPr id="2" name="Parallelogram 8">
            <a:extLst>
              <a:ext uri="{FF2B5EF4-FFF2-40B4-BE49-F238E27FC236}">
                <a16:creationId xmlns:a16="http://schemas.microsoft.com/office/drawing/2014/main" id="{2EA66B63-BBF9-3ABE-43AE-9D7ADCD54DE0}"/>
              </a:ext>
            </a:extLst>
          </p:cNvPr>
          <p:cNvSpPr/>
          <p:nvPr userDrawn="1"/>
        </p:nvSpPr>
        <p:spPr>
          <a:xfrm flipH="1" flipV="1">
            <a:off x="3021874" y="4572000"/>
            <a:ext cx="24044375" cy="39067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2DE648-1143-679D-91B3-241E5647AA90}"/>
              </a:ext>
            </a:extLst>
          </p:cNvPr>
          <p:cNvSpPr txBox="1"/>
          <p:nvPr userDrawn="1"/>
        </p:nvSpPr>
        <p:spPr>
          <a:xfrm>
            <a:off x="3954375" y="5188981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58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/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622B08E2-604E-DB53-DDD9-EC199EADEF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35DEF7D0-45B3-B1B6-CFD1-DE77B7ACEB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7527"/>
          <a:stretch/>
        </p:blipFill>
        <p:spPr>
          <a:xfrm>
            <a:off x="1245343" y="4346357"/>
            <a:ext cx="1453659" cy="1086256"/>
          </a:xfrm>
          <a:prstGeom prst="rect">
            <a:avLst/>
          </a:prstGeom>
        </p:spPr>
      </p:pic>
      <p:sp>
        <p:nvSpPr>
          <p:cNvPr id="640" name="Text Placeholder 11">
            <a:extLst>
              <a:ext uri="{FF2B5EF4-FFF2-40B4-BE49-F238E27FC236}">
                <a16:creationId xmlns:a16="http://schemas.microsoft.com/office/drawing/2014/main" id="{1A5FBD92-EE25-BD31-5D88-B2FAE65CA7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31349" y="3334643"/>
            <a:ext cx="6879771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  <p:sp>
        <p:nvSpPr>
          <p:cNvPr id="641" name="Text Placeholder 17">
            <a:extLst>
              <a:ext uri="{FF2B5EF4-FFF2-40B4-BE49-F238E27FC236}">
                <a16:creationId xmlns:a16="http://schemas.microsoft.com/office/drawing/2014/main" id="{0EE676C7-F95E-361C-0116-7AD1C87146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31349" y="1637684"/>
            <a:ext cx="6879771" cy="1595161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title – not to exceed three lines of 42pt Arial text</a:t>
            </a:r>
          </a:p>
        </p:txBody>
      </p:sp>
      <p:sp>
        <p:nvSpPr>
          <p:cNvPr id="2" name="Parallelogram 8">
            <a:extLst>
              <a:ext uri="{FF2B5EF4-FFF2-40B4-BE49-F238E27FC236}">
                <a16:creationId xmlns:a16="http://schemas.microsoft.com/office/drawing/2014/main" id="{2EA66B63-BBF9-3ABE-43AE-9D7ADCD54DE0}"/>
              </a:ext>
            </a:extLst>
          </p:cNvPr>
          <p:cNvSpPr/>
          <p:nvPr userDrawn="1"/>
        </p:nvSpPr>
        <p:spPr>
          <a:xfrm flipH="1" flipV="1">
            <a:off x="3021874" y="4572000"/>
            <a:ext cx="24044375" cy="39067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51E073-58BE-9CBE-1DD6-26C4A45FF6FC}"/>
              </a:ext>
            </a:extLst>
          </p:cNvPr>
          <p:cNvSpPr txBox="1"/>
          <p:nvPr userDrawn="1"/>
        </p:nvSpPr>
        <p:spPr>
          <a:xfrm>
            <a:off x="3954375" y="5188981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27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full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ace car on a road&#10;&#10;Description automatically generated with low confidence">
            <a:extLst>
              <a:ext uri="{FF2B5EF4-FFF2-40B4-BE49-F238E27FC236}">
                <a16:creationId xmlns:a16="http://schemas.microsoft.com/office/drawing/2014/main" id="{05BC8348-E774-57EF-1A31-359BA55E26B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" t="33277" r="1326" b="12221"/>
          <a:stretch/>
        </p:blipFill>
        <p:spPr>
          <a:xfrm>
            <a:off x="1" y="-1"/>
            <a:ext cx="12192000" cy="6858001"/>
          </a:xfrm>
          <a:prstGeom prst="rect">
            <a:avLst/>
          </a:prstGeom>
          <a:effectLst>
            <a:glow>
              <a:schemeClr val="accent1"/>
            </a:glow>
          </a:effectLst>
        </p:spPr>
      </p:pic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AED558E7-1E5E-5E5F-9B7B-9AA79942C25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98976" y="5037066"/>
            <a:ext cx="9304428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  <p:sp>
        <p:nvSpPr>
          <p:cNvPr id="6" name="Text Placeholder 17">
            <a:extLst>
              <a:ext uri="{FF2B5EF4-FFF2-40B4-BE49-F238E27FC236}">
                <a16:creationId xmlns:a16="http://schemas.microsoft.com/office/drawing/2014/main" id="{567DA03D-1F68-5292-2855-44A27932939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98976" y="3953185"/>
            <a:ext cx="9304428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title – not to exceed two lines of 32pt Arial text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A66FC379-CA08-03D1-9AEF-AE77A9A0F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21"/>
          <a:stretch/>
        </p:blipFill>
        <p:spPr>
          <a:xfrm>
            <a:off x="9723559" y="5575956"/>
            <a:ext cx="869551" cy="630124"/>
          </a:xfrm>
          <a:prstGeom prst="rect">
            <a:avLst/>
          </a:prstGeom>
        </p:spPr>
      </p:pic>
      <p:sp>
        <p:nvSpPr>
          <p:cNvPr id="2" name="Parallelogram 8">
            <a:extLst>
              <a:ext uri="{FF2B5EF4-FFF2-40B4-BE49-F238E27FC236}">
                <a16:creationId xmlns:a16="http://schemas.microsoft.com/office/drawing/2014/main" id="{AA2E12EF-0EF7-8201-C365-BFF22B7F00AF}"/>
              </a:ext>
            </a:extLst>
          </p:cNvPr>
          <p:cNvSpPr/>
          <p:nvPr userDrawn="1"/>
        </p:nvSpPr>
        <p:spPr>
          <a:xfrm flipV="1">
            <a:off x="-1213470" y="5735051"/>
            <a:ext cx="10790941" cy="17533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9631DC-92E5-3EEC-0D51-954AA007A866}"/>
              </a:ext>
            </a:extLst>
          </p:cNvPr>
          <p:cNvSpPr txBox="1"/>
          <p:nvPr userDrawn="1"/>
        </p:nvSpPr>
        <p:spPr>
          <a:xfrm>
            <a:off x="1398976" y="6014860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47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Rectangle 98">
            <a:extLst>
              <a:ext uri="{FF2B5EF4-FFF2-40B4-BE49-F238E27FC236}">
                <a16:creationId xmlns:a16="http://schemas.microsoft.com/office/drawing/2014/main" id="{0725E033-9A55-1734-2DAD-18A08A012349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C5E604D6-CEBB-D042-E478-20691F11589B}"/>
              </a:ext>
            </a:extLst>
          </p:cNvPr>
          <p:cNvSpPr txBox="1"/>
          <p:nvPr userDrawn="1"/>
        </p:nvSpPr>
        <p:spPr>
          <a:xfrm>
            <a:off x="-1" y="2751891"/>
            <a:ext cx="121920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/>
              <a:t>SECTION SLIDES</a:t>
            </a:r>
          </a:p>
          <a:p>
            <a:pPr lvl="0" algn="ctr"/>
            <a:r>
              <a:rPr lang="en-US"/>
              <a:t>(THIS SLIDE NOT FOR USE IN PRESENTATIONS)</a:t>
            </a:r>
          </a:p>
          <a:p>
            <a:pPr lvl="0" algn="ctr"/>
            <a:r>
              <a:rPr lang="en-US"/>
              <a:t>+ RETAIL/SHELF PHOTO WITH UPDATED BOTTLES</a:t>
            </a:r>
          </a:p>
        </p:txBody>
      </p:sp>
    </p:spTree>
    <p:extLst>
      <p:ext uri="{BB962C8B-B14F-4D97-AF65-F5344CB8AC3E}">
        <p14:creationId xmlns:p14="http://schemas.microsoft.com/office/powerpoint/2010/main" val="397619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fade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49EE367-C9D5-0AEC-7165-D90D81B9AF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4"/>
          <a:stretch/>
        </p:blipFill>
        <p:spPr>
          <a:xfrm>
            <a:off x="4038600" y="-20393"/>
            <a:ext cx="8153400" cy="6878393"/>
          </a:xfrm>
          <a:prstGeom prst="rect">
            <a:avLst/>
          </a:prstGeom>
        </p:spPr>
      </p:pic>
      <p:sp>
        <p:nvSpPr>
          <p:cNvPr id="731" name="Text Placeholder 11">
            <a:extLst>
              <a:ext uri="{FF2B5EF4-FFF2-40B4-BE49-F238E27FC236}">
                <a16:creationId xmlns:a16="http://schemas.microsoft.com/office/drawing/2014/main" id="{CE2F38F5-0DDC-0BA5-971C-588B8B0EF5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55671" y="2467602"/>
            <a:ext cx="6968376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  <p:sp>
        <p:nvSpPr>
          <p:cNvPr id="732" name="Text Placeholder 17">
            <a:extLst>
              <a:ext uri="{FF2B5EF4-FFF2-40B4-BE49-F238E27FC236}">
                <a16:creationId xmlns:a16="http://schemas.microsoft.com/office/drawing/2014/main" id="{67BE7FA6-648A-CD87-FF03-3FFDECCE3EC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55671" y="1383721"/>
            <a:ext cx="6968376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title – not to exceed two lines of 32pt text</a:t>
            </a:r>
          </a:p>
        </p:txBody>
      </p:sp>
      <p:sp>
        <p:nvSpPr>
          <p:cNvPr id="5" name="Text Placeholder 17">
            <a:extLst>
              <a:ext uri="{FF2B5EF4-FFF2-40B4-BE49-F238E27FC236}">
                <a16:creationId xmlns:a16="http://schemas.microsoft.com/office/drawing/2014/main" id="{E46F87B0-2BA7-D551-A55B-400A1130EF7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3645335"/>
            <a:ext cx="3741126" cy="3302326"/>
          </a:xfrm>
          <a:prstGeom prst="rect">
            <a:avLst/>
          </a:prstGeom>
        </p:spPr>
        <p:txBody>
          <a:bodyPr anchor="b" anchorCtr="0"/>
          <a:lstStyle>
            <a:lvl1pPr marL="0" indent="0" algn="r">
              <a:buFontTx/>
              <a:buNone/>
              <a:defRPr sz="18600" b="0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96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fade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24EAA56-32D1-F7AE-8072-F494FEE157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25"/>
          <a:stretch/>
        </p:blipFill>
        <p:spPr>
          <a:xfrm>
            <a:off x="4038600" y="0"/>
            <a:ext cx="8153400" cy="6858000"/>
          </a:xfrm>
          <a:prstGeom prst="rect">
            <a:avLst/>
          </a:prstGeom>
        </p:spPr>
      </p:pic>
      <p:sp>
        <p:nvSpPr>
          <p:cNvPr id="731" name="Text Placeholder 11">
            <a:extLst>
              <a:ext uri="{FF2B5EF4-FFF2-40B4-BE49-F238E27FC236}">
                <a16:creationId xmlns:a16="http://schemas.microsoft.com/office/drawing/2014/main" id="{CE2F38F5-0DDC-0BA5-971C-588B8B0EF5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55671" y="2467602"/>
            <a:ext cx="6968376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  <p:sp>
        <p:nvSpPr>
          <p:cNvPr id="732" name="Text Placeholder 17">
            <a:extLst>
              <a:ext uri="{FF2B5EF4-FFF2-40B4-BE49-F238E27FC236}">
                <a16:creationId xmlns:a16="http://schemas.microsoft.com/office/drawing/2014/main" id="{67BE7FA6-648A-CD87-FF03-3FFDECCE3EC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55671" y="1383721"/>
            <a:ext cx="6968376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/>
              <a:t>Edit title – not to exceed two lines of 32pt text</a:t>
            </a:r>
          </a:p>
        </p:txBody>
      </p:sp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C57070E0-0056-7AFF-0021-C6967B5516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3645335"/>
            <a:ext cx="3741126" cy="3302326"/>
          </a:xfrm>
          <a:prstGeom prst="rect">
            <a:avLst/>
          </a:prstGeom>
        </p:spPr>
        <p:txBody>
          <a:bodyPr anchor="b" anchorCtr="0"/>
          <a:lstStyle>
            <a:lvl1pPr marL="0" indent="0" algn="r">
              <a:buFontTx/>
              <a:buNone/>
              <a:defRPr sz="18600" b="0" baseline="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92569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fade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low confidence">
            <a:extLst>
              <a:ext uri="{FF2B5EF4-FFF2-40B4-BE49-F238E27FC236}">
                <a16:creationId xmlns:a16="http://schemas.microsoft.com/office/drawing/2014/main" id="{9E14D075-EC9E-FCA5-D93C-47C392E5C1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25"/>
          <a:stretch/>
        </p:blipFill>
        <p:spPr>
          <a:xfrm>
            <a:off x="4038600" y="0"/>
            <a:ext cx="8153400" cy="6858000"/>
          </a:xfrm>
          <a:prstGeom prst="rect">
            <a:avLst/>
          </a:prstGeom>
        </p:spPr>
      </p:pic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C57070E0-0056-7AFF-0021-C6967B5516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3645335"/>
            <a:ext cx="3741126" cy="3302326"/>
          </a:xfrm>
          <a:prstGeom prst="rect">
            <a:avLst/>
          </a:prstGeom>
        </p:spPr>
        <p:txBody>
          <a:bodyPr anchor="b" anchorCtr="0"/>
          <a:lstStyle>
            <a:lvl1pPr marL="0" indent="0" algn="r">
              <a:buFontTx/>
              <a:buNone/>
              <a:defRPr sz="18600" b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4CFE6B66-4FF2-3418-409E-3667F3ED7F1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55671" y="2467602"/>
            <a:ext cx="6968376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presenter name</a:t>
            </a:r>
          </a:p>
        </p:txBody>
      </p:sp>
      <p:sp>
        <p:nvSpPr>
          <p:cNvPr id="5" name="Text Placeholder 17">
            <a:extLst>
              <a:ext uri="{FF2B5EF4-FFF2-40B4-BE49-F238E27FC236}">
                <a16:creationId xmlns:a16="http://schemas.microsoft.com/office/drawing/2014/main" id="{3AC471F7-707D-D9A8-D169-5961D07BE4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55671" y="1383721"/>
            <a:ext cx="6968376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title – not to exceed two lines of 32pt text</a:t>
            </a:r>
          </a:p>
        </p:txBody>
      </p:sp>
    </p:spTree>
    <p:extLst>
      <p:ext uri="{BB962C8B-B14F-4D97-AF65-F5344CB8AC3E}">
        <p14:creationId xmlns:p14="http://schemas.microsoft.com/office/powerpoint/2010/main" val="428254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38246C-92F2-269E-B9A7-EE67559A9864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79AF23-F889-5EC3-4D35-5B9ABBF0272B}"/>
              </a:ext>
            </a:extLst>
          </p:cNvPr>
          <p:cNvSpPr txBox="1"/>
          <p:nvPr userDrawn="1"/>
        </p:nvSpPr>
        <p:spPr>
          <a:xfrm>
            <a:off x="-1" y="2751891"/>
            <a:ext cx="1219200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/>
              <a:t>CONTENT SLIDES</a:t>
            </a:r>
          </a:p>
          <a:p>
            <a:pPr lvl="0" algn="ctr"/>
            <a:r>
              <a:rPr lang="en-US"/>
              <a:t>(THIS SLIDE NOT FOR USE IN PRESENTATIONS)</a:t>
            </a:r>
          </a:p>
        </p:txBody>
      </p:sp>
    </p:spTree>
    <p:extLst>
      <p:ext uri="{BB962C8B-B14F-4D97-AF65-F5344CB8AC3E}">
        <p14:creationId xmlns:p14="http://schemas.microsoft.com/office/powerpoint/2010/main" val="108250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77F22820-51A4-4F13-DD04-51631D1EA1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 userDrawn="1"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13">
            <a:extLst>
              <a:ext uri="{FF2B5EF4-FFF2-40B4-BE49-F238E27FC236}">
                <a16:creationId xmlns:a16="http://schemas.microsoft.com/office/drawing/2014/main" id="{49D1E78D-5829-15AB-5184-68D9F14EBF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651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7AF82B3A-95AA-5AF3-3703-612E672DB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8" y="1398257"/>
            <a:ext cx="1093166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12DBE8BC-B087-B804-1CB8-4961C4A39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7053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 userDrawn="1"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15CB5B9-3F00-9527-4E8C-0955E740D740}"/>
              </a:ext>
            </a:extLst>
          </p:cNvPr>
          <p:cNvCxnSpPr>
            <a:cxnSpLocks/>
          </p:cNvCxnSpPr>
          <p:nvPr userDrawn="1"/>
        </p:nvCxnSpPr>
        <p:spPr>
          <a:xfrm>
            <a:off x="4057101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A775F8A6-044C-49E8-2DEC-26A1B988E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FA9F13B-DB04-7970-115E-F534C8FC8FA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Footer Placeholder 13">
            <a:extLst>
              <a:ext uri="{FF2B5EF4-FFF2-40B4-BE49-F238E27FC236}">
                <a16:creationId xmlns:a16="http://schemas.microsoft.com/office/drawing/2014/main" id="{29350C5B-3021-9F75-FC7A-D0C3B33468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0CAA617D-5194-E2ED-3980-7933A260F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342E2055-2934-CD7C-15CA-5741FBF350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23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 userDrawn="1"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ooter Placeholder 13">
            <a:extLst>
              <a:ext uri="{FF2B5EF4-FFF2-40B4-BE49-F238E27FC236}">
                <a16:creationId xmlns:a16="http://schemas.microsoft.com/office/drawing/2014/main" id="{19489E9F-A02A-0FF3-E067-47EABEB9D7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611EEFE-12E2-A684-AF00-6057D2B4DA6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87829" y="1384300"/>
            <a:ext cx="5088062" cy="48253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24547B-25F7-2809-2AAB-5F9EE34D05F5}"/>
              </a:ext>
            </a:extLst>
          </p:cNvPr>
          <p:cNvCxnSpPr>
            <a:cxnSpLocks/>
          </p:cNvCxnSpPr>
          <p:nvPr userDrawn="1"/>
        </p:nvCxnSpPr>
        <p:spPr>
          <a:xfrm>
            <a:off x="6030686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D7EF5A6-6206-388B-1286-91BBBF58897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31429" y="1384300"/>
            <a:ext cx="5088062" cy="48253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D6B5D00F-0AAC-D8A7-46B3-426F8F3EC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91FE66B6-CABB-55A1-F20B-20EA4F3BCF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0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 userDrawn="1"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D250B73-3588-0777-B4E2-3D3B9D5AF2A8}"/>
              </a:ext>
            </a:extLst>
          </p:cNvPr>
          <p:cNvCxnSpPr>
            <a:cxnSpLocks/>
          </p:cNvCxnSpPr>
          <p:nvPr userDrawn="1"/>
        </p:nvCxnSpPr>
        <p:spPr>
          <a:xfrm>
            <a:off x="4101794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014CF41-FE22-04BB-F77D-2FDD93BE8623}"/>
              </a:ext>
            </a:extLst>
          </p:cNvPr>
          <p:cNvCxnSpPr>
            <a:cxnSpLocks/>
          </p:cNvCxnSpPr>
          <p:nvPr userDrawn="1"/>
        </p:nvCxnSpPr>
        <p:spPr>
          <a:xfrm>
            <a:off x="8005527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4DD2614-BE7F-866F-1875-AA6CC7F118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4B468CD-52CD-27E2-10BB-FEC8B73A197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91562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F16719A8-7902-BD1F-B566-2C0F8434C8E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395294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Footer Placeholder 13">
            <a:extLst>
              <a:ext uri="{FF2B5EF4-FFF2-40B4-BE49-F238E27FC236}">
                <a16:creationId xmlns:a16="http://schemas.microsoft.com/office/drawing/2014/main" id="{1CDF130E-557A-B1D2-B78D-7EF01796E4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CA66B97F-4268-26CD-C8D1-623AEA2F5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A2C6EDA4-BACE-536B-6D43-A34A9A51E4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9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/3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821F58AA-8A7B-7436-8E92-95BDE8ADC3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" r="66674"/>
          <a:stretch/>
        </p:blipFill>
        <p:spPr>
          <a:xfrm>
            <a:off x="1" y="-20393"/>
            <a:ext cx="4038600" cy="6878393"/>
          </a:xfrm>
          <a:prstGeom prst="rect">
            <a:avLst/>
          </a:prstGeom>
        </p:spPr>
      </p:pic>
      <p:sp>
        <p:nvSpPr>
          <p:cNvPr id="9" name="Parallelogram 8">
            <a:extLst>
              <a:ext uri="{FF2B5EF4-FFF2-40B4-BE49-F238E27FC236}">
                <a16:creationId xmlns:a16="http://schemas.microsoft.com/office/drawing/2014/main" id="{49431F4F-4047-2F95-A3FE-6DC3A8F95724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51FFB3C2-DA0B-8C08-534C-682F63A9D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7650" y="6356350"/>
            <a:ext cx="3613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AE66109-2785-72F1-2C1D-9B2D0C4A6063}"/>
              </a:ext>
            </a:extLst>
          </p:cNvPr>
          <p:cNvCxnSpPr/>
          <p:nvPr userDrawn="1"/>
        </p:nvCxnSpPr>
        <p:spPr>
          <a:xfrm>
            <a:off x="4057101" y="662066"/>
            <a:ext cx="0" cy="553386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3BAA87D-314C-A459-8F20-FFF1C9D2F2D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3B182D8F-D7A6-3069-F7FF-C73BFA1FF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805ABB-271F-BDC5-7A0E-8E3B7D2B7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2177" y="711047"/>
            <a:ext cx="7117314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A0BAEF91-E4F2-9C22-26BC-05E4DF79BE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7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lit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0304FEA1-898D-EB9F-3515-C461A06058D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" r="49850"/>
          <a:stretch/>
        </p:blipFill>
        <p:spPr>
          <a:xfrm>
            <a:off x="0" y="-20393"/>
            <a:ext cx="6096000" cy="6878393"/>
          </a:xfrm>
          <a:prstGeom prst="rect">
            <a:avLst/>
          </a:prstGeom>
        </p:spPr>
      </p:pic>
      <p:sp>
        <p:nvSpPr>
          <p:cNvPr id="10" name="Parallelogram 8">
            <a:extLst>
              <a:ext uri="{FF2B5EF4-FFF2-40B4-BE49-F238E27FC236}">
                <a16:creationId xmlns:a16="http://schemas.microsoft.com/office/drawing/2014/main" id="{5CCB4F08-B053-C804-E38E-477524425A2E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92BCA7E4-CFA0-B2DE-4CCE-B11A5A95F0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765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99FDDDDC-9AF0-195D-9D08-4F6B7E7FE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06225"/>
            <a:ext cx="5148941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62420D4-325E-23A0-EAA1-14702845F0C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26357" y="706224"/>
            <a:ext cx="5123386" cy="454025"/>
          </a:xfrm>
        </p:spPr>
        <p:txBody>
          <a:bodyPr anchor="b" anchorCtr="0"/>
          <a:lstStyle>
            <a:lvl1pPr marL="0" indent="0">
              <a:buFont typeface="+mj-lt"/>
              <a:buNone/>
              <a:defRPr sz="28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7526CB05-C727-E507-E689-6D674F5C382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26358" y="1398257"/>
            <a:ext cx="5123386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CDE52F6F-A88B-6D01-956A-524181BD9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5148940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31812242-EA99-3B2E-C400-A500817222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1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asic - ed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6B2287C-E5E2-88C0-0930-906AB0208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8" y="1398257"/>
            <a:ext cx="1093166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Footer Placeholder 13">
            <a:extLst>
              <a:ext uri="{FF2B5EF4-FFF2-40B4-BE49-F238E27FC236}">
                <a16:creationId xmlns:a16="http://schemas.microsoft.com/office/drawing/2014/main" id="{8613B369-E567-CF84-AF3E-37AF288EB8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6" name="Picture 5" descr="Shape&#10;&#10;Description automatically generated with low confidence">
            <a:extLst>
              <a:ext uri="{FF2B5EF4-FFF2-40B4-BE49-F238E27FC236}">
                <a16:creationId xmlns:a16="http://schemas.microsoft.com/office/drawing/2014/main" id="{B750C0BE-D13A-55F4-1EEE-488A1CE617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A172CEFB-3831-F52D-BE79-CCC8DF94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7E31F8F9-6EE2-49AD-FC99-B3DE039C6D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6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- ed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 with low confidence">
            <a:extLst>
              <a:ext uri="{FF2B5EF4-FFF2-40B4-BE49-F238E27FC236}">
                <a16:creationId xmlns:a16="http://schemas.microsoft.com/office/drawing/2014/main" id="{41D848E5-DD8C-6D1F-BAF4-3D7DDF11659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7ACE0C3-D1E4-BF69-E34E-D7B5C85AB1F5}"/>
              </a:ext>
            </a:extLst>
          </p:cNvPr>
          <p:cNvCxnSpPr>
            <a:cxnSpLocks/>
          </p:cNvCxnSpPr>
          <p:nvPr userDrawn="1"/>
        </p:nvCxnSpPr>
        <p:spPr>
          <a:xfrm>
            <a:off x="4057101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B1BB401B-C5A4-F205-40C5-61FCB6E54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14DC1DA-272B-6A1B-4ED8-E58F4F07670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Footer Placeholder 13">
            <a:extLst>
              <a:ext uri="{FF2B5EF4-FFF2-40B4-BE49-F238E27FC236}">
                <a16:creationId xmlns:a16="http://schemas.microsoft.com/office/drawing/2014/main" id="{3EC4A351-D621-D528-1A18-208571FD39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AD3D53E6-8488-0D1D-331A-0F0FB3965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49697695-AFD3-1923-4B1B-3FE4A0CDE1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8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- ed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F3CB391D-5F03-2BDB-826A-3B5CC5BD1C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A4C9279-FB76-0E2C-50CC-B25A21A2949B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1C54085C-6881-CB36-0665-AA71BA20BD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EF08A20A-FCCE-77CB-3DB3-9BE17EAE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D1CAAA6-8E5B-2720-13FD-078FDC799631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04278" y="1398257"/>
            <a:ext cx="501521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4A55317E-34EE-9967-B96C-FD3D986091F9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587828" y="1398257"/>
            <a:ext cx="501521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6B9E4F2B-ABEF-4D35-BE3A-1956C320B9E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8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- ed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09A86BA-DBC4-7202-29D3-FF66BC4C1E02}"/>
              </a:ext>
            </a:extLst>
          </p:cNvPr>
          <p:cNvCxnSpPr>
            <a:cxnSpLocks/>
          </p:cNvCxnSpPr>
          <p:nvPr userDrawn="1"/>
        </p:nvCxnSpPr>
        <p:spPr>
          <a:xfrm>
            <a:off x="4101794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28D4869-5185-EE96-CE44-0980BB9F034E}"/>
              </a:ext>
            </a:extLst>
          </p:cNvPr>
          <p:cNvCxnSpPr>
            <a:cxnSpLocks/>
          </p:cNvCxnSpPr>
          <p:nvPr userDrawn="1"/>
        </p:nvCxnSpPr>
        <p:spPr>
          <a:xfrm>
            <a:off x="8005527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4B7E845-DCF5-5E00-6298-390FAE5F14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46DC1D6-99C9-783C-29EC-BDFD811F9D9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91562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2E890847-0FB2-643A-E11D-E5D514BEF70A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395294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Footer Placeholder 13">
            <a:extLst>
              <a:ext uri="{FF2B5EF4-FFF2-40B4-BE49-F238E27FC236}">
                <a16:creationId xmlns:a16="http://schemas.microsoft.com/office/drawing/2014/main" id="{6332D961-AC77-1770-3EAF-C1B0ECC8C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19" name="Picture 18" descr="Shape&#10;&#10;Description automatically generated with low confidence">
            <a:extLst>
              <a:ext uri="{FF2B5EF4-FFF2-40B4-BE49-F238E27FC236}">
                <a16:creationId xmlns:a16="http://schemas.microsoft.com/office/drawing/2014/main" id="{4924C8AE-D71D-EC82-B5AD-4ED452E84D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21" name="Title Placeholder 1">
            <a:extLst>
              <a:ext uri="{FF2B5EF4-FFF2-40B4-BE49-F238E27FC236}">
                <a16:creationId xmlns:a16="http://schemas.microsoft.com/office/drawing/2014/main" id="{ED4CC2DD-5EF4-B966-4BC0-A33A10D6D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7144A3B9-E2BF-7AA6-FF12-CE34482EE6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3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hape&#10;&#10;Description automatically generated with low confidence">
            <a:extLst>
              <a:ext uri="{FF2B5EF4-FFF2-40B4-BE49-F238E27FC236}">
                <a16:creationId xmlns:a16="http://schemas.microsoft.com/office/drawing/2014/main" id="{0DBD0D20-83F5-2A2D-8DFF-FA882D9B13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75"/>
          <a:stretch/>
        </p:blipFill>
        <p:spPr>
          <a:xfrm>
            <a:off x="0" y="0"/>
            <a:ext cx="4038600" cy="6858000"/>
          </a:xfrm>
          <a:prstGeom prst="rect">
            <a:avLst/>
          </a:prstGeom>
        </p:spPr>
      </p:pic>
      <p:sp>
        <p:nvSpPr>
          <p:cNvPr id="9" name="Parallelogram 8">
            <a:extLst>
              <a:ext uri="{FF2B5EF4-FFF2-40B4-BE49-F238E27FC236}">
                <a16:creationId xmlns:a16="http://schemas.microsoft.com/office/drawing/2014/main" id="{49431F4F-4047-2F95-A3FE-6DC3A8F95724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51FFB3C2-DA0B-8C08-534C-682F63A9D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9" y="6356350"/>
            <a:ext cx="32729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AE66109-2785-72F1-2C1D-9B2D0C4A6063}"/>
              </a:ext>
            </a:extLst>
          </p:cNvPr>
          <p:cNvCxnSpPr/>
          <p:nvPr userDrawn="1"/>
        </p:nvCxnSpPr>
        <p:spPr>
          <a:xfrm>
            <a:off x="4057101" y="662066"/>
            <a:ext cx="0" cy="553386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3BAA87D-314C-A459-8F20-FFF1C9D2F2D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3B182D8F-D7A6-3069-F7FF-C73BFA1FF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ADD3C77C-4178-9F2C-7942-5290B1AA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2177" y="711047"/>
            <a:ext cx="7117314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ACF61387-64F3-DB2B-F6F8-2ACD7FE6378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4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05723548-D4B1-1407-81CF-FE69F36627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0000"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10" name="Parallelogram 8">
            <a:extLst>
              <a:ext uri="{FF2B5EF4-FFF2-40B4-BE49-F238E27FC236}">
                <a16:creationId xmlns:a16="http://schemas.microsoft.com/office/drawing/2014/main" id="{5CCB4F08-B053-C804-E38E-477524425A2E}"/>
              </a:ext>
            </a:extLst>
          </p:cNvPr>
          <p:cNvSpPr/>
          <p:nvPr userDrawn="1"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92BCA7E4-CFA0-B2DE-4CCE-B11A5A95F0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7746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417E4335-65BB-49BE-1F64-EF44699E5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06225"/>
            <a:ext cx="5148941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983B143F-B4A3-D337-7B4A-A310035CBEA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26357" y="706224"/>
            <a:ext cx="5123386" cy="454025"/>
          </a:xfrm>
        </p:spPr>
        <p:txBody>
          <a:bodyPr anchor="b" anchorCtr="0"/>
          <a:lstStyle>
            <a:lvl1pPr marL="0" indent="0">
              <a:buFont typeface="+mj-lt"/>
              <a:buNone/>
              <a:defRPr sz="28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35AAEC3-B45E-AA29-CFFF-9D13661B9B1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26358" y="1398257"/>
            <a:ext cx="5123386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BDE5FE90-0065-819C-54DC-31204CA194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5148940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E3A2367B-338A-32FB-53B4-D40C70A3B8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27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38246C-92F2-269E-B9A7-EE67559A9864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E085C5-5C9E-C8ED-F04F-E45D5879345C}"/>
              </a:ext>
            </a:extLst>
          </p:cNvPr>
          <p:cNvSpPr txBox="1"/>
          <p:nvPr userDrawn="1"/>
        </p:nvSpPr>
        <p:spPr>
          <a:xfrm>
            <a:off x="-1" y="2751891"/>
            <a:ext cx="1219200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/>
              <a:t>KEY POINT SLIDES</a:t>
            </a:r>
          </a:p>
          <a:p>
            <a:pPr lvl="0" algn="ctr"/>
            <a:r>
              <a:rPr lang="en-US"/>
              <a:t>(THIS SLIDE NOT FOR USE IN PRESENTATIONS)</a:t>
            </a:r>
          </a:p>
        </p:txBody>
      </p:sp>
    </p:spTree>
    <p:extLst>
      <p:ext uri="{BB962C8B-B14F-4D97-AF65-F5344CB8AC3E}">
        <p14:creationId xmlns:p14="http://schemas.microsoft.com/office/powerpoint/2010/main" val="35605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DFC102A2-35AF-13AF-DD80-51298ABAB1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55" y="-20393"/>
            <a:ext cx="12228255" cy="6878393"/>
          </a:xfrm>
          <a:prstGeom prst="rect">
            <a:avLst/>
          </a:prstGeom>
        </p:spPr>
      </p:pic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16926D1-9CBB-2CAC-EF73-3018A341F3D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80457" y="1132115"/>
            <a:ext cx="9198429" cy="4582886"/>
          </a:xfrm>
        </p:spPr>
        <p:txBody>
          <a:bodyPr lIns="0" tIns="0" rIns="0" bIns="0" anchor="ctr" anchorCtr="0"/>
          <a:lstStyle>
            <a:lvl1pPr marL="0" indent="0" algn="ctr">
              <a:buFontTx/>
              <a:buNone/>
              <a:defRPr sz="48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key point here. </a:t>
            </a:r>
            <a:br>
              <a:rPr lang="en-US"/>
            </a:br>
            <a:r>
              <a:rPr lang="en-US"/>
              <a:t>No more than four lines of text. </a:t>
            </a:r>
            <a:br>
              <a:rPr lang="en-US"/>
            </a:br>
            <a:r>
              <a:rPr lang="en-US"/>
              <a:t>Use 48pt type.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6496B4D-A28B-8D52-0A2E-AD836E3C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5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95BBE8B-E105-1D7B-4D9D-FCD22EFBF5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16926D1-9CBB-2CAC-EF73-3018A341F3D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48104" y="1146935"/>
            <a:ext cx="6876046" cy="4564132"/>
          </a:xfrm>
        </p:spPr>
        <p:txBody>
          <a:bodyPr lIns="0" tIns="0" rIns="0" bIns="0" anchor="ctr" anchorCtr="0"/>
          <a:lstStyle>
            <a:lvl1pPr marL="0" indent="0" algn="l">
              <a:buFontTx/>
              <a:buNone/>
              <a:defRPr sz="4800" b="0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key point here. </a:t>
            </a:r>
            <a:br>
              <a:rPr lang="en-US"/>
            </a:br>
            <a:r>
              <a:rPr lang="en-US"/>
              <a:t>No more than four lines of text. Use 48pt type.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6496B4D-A28B-8D52-0A2E-AD836E3C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6C4883E-4339-CCDB-DFDF-08A9F0B3AA0B}"/>
              </a:ext>
            </a:extLst>
          </p:cNvPr>
          <p:cNvCxnSpPr>
            <a:cxnSpLocks/>
          </p:cNvCxnSpPr>
          <p:nvPr userDrawn="1"/>
        </p:nvCxnSpPr>
        <p:spPr>
          <a:xfrm>
            <a:off x="4057101" y="1146934"/>
            <a:ext cx="0" cy="4564132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16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AFED06D2-5C21-03CD-C8FE-FCFDA9564AE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16926D1-9CBB-2CAC-EF73-3018A341F3D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8678" y="1146935"/>
            <a:ext cx="6876046" cy="4564132"/>
          </a:xfrm>
        </p:spPr>
        <p:txBody>
          <a:bodyPr lIns="0" tIns="0" rIns="0" bIns="0" anchor="ctr" anchorCtr="0"/>
          <a:lstStyle>
            <a:lvl1pPr marL="0" indent="0" algn="r">
              <a:buFontTx/>
              <a:buNone/>
              <a:defRPr sz="48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key point here. </a:t>
            </a:r>
            <a:br>
              <a:rPr lang="en-US"/>
            </a:br>
            <a:r>
              <a:rPr lang="en-US"/>
              <a:t>No more than four lines of text. Use 48pt type.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6496B4D-A28B-8D52-0A2E-AD836E3C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F666DFC1-0312-468D-8FE1-1D9A69E8271C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6C4883E-4339-CCDB-DFDF-08A9F0B3AA0B}"/>
              </a:ext>
            </a:extLst>
          </p:cNvPr>
          <p:cNvCxnSpPr>
            <a:cxnSpLocks/>
          </p:cNvCxnSpPr>
          <p:nvPr userDrawn="1"/>
        </p:nvCxnSpPr>
        <p:spPr>
          <a:xfrm>
            <a:off x="8115300" y="1146934"/>
            <a:ext cx="0" cy="456413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663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97">
            <a:extLst>
              <a:ext uri="{FF2B5EF4-FFF2-40B4-BE49-F238E27FC236}">
                <a16:creationId xmlns:a16="http://schemas.microsoft.com/office/drawing/2014/main" id="{59316A4D-FF6E-82B5-35F7-F8F6212B0729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A62A0E-A6AC-FBB8-76DD-2B28344A306C}"/>
              </a:ext>
            </a:extLst>
          </p:cNvPr>
          <p:cNvSpPr txBox="1"/>
          <p:nvPr userDrawn="1"/>
        </p:nvSpPr>
        <p:spPr>
          <a:xfrm>
            <a:off x="-1" y="2751891"/>
            <a:ext cx="1219200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/>
              <a:t>CLOSING SLIDES</a:t>
            </a:r>
          </a:p>
          <a:p>
            <a:pPr lvl="0" algn="ctr"/>
            <a:r>
              <a:rPr lang="en-US"/>
              <a:t>(THIS SLIDE NOT FOR USE IN PRESENTATIONS)</a:t>
            </a:r>
          </a:p>
        </p:txBody>
      </p:sp>
    </p:spTree>
    <p:extLst>
      <p:ext uri="{BB962C8B-B14F-4D97-AF65-F5344CB8AC3E}">
        <p14:creationId xmlns:p14="http://schemas.microsoft.com/office/powerpoint/2010/main" val="48310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/ HQ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ky, outdoor, grass&#10;&#10;Description automatically generated">
            <a:extLst>
              <a:ext uri="{FF2B5EF4-FFF2-40B4-BE49-F238E27FC236}">
                <a16:creationId xmlns:a16="http://schemas.microsoft.com/office/drawing/2014/main" id="{D8935364-8D37-0125-5D17-AF70DF09A0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737" r="20932" b="22119"/>
          <a:stretch/>
        </p:blipFill>
        <p:spPr>
          <a:xfrm>
            <a:off x="-46808" y="0"/>
            <a:ext cx="12522656" cy="6858000"/>
          </a:xfrm>
          <a:prstGeom prst="rect">
            <a:avLst/>
          </a:prstGeom>
        </p:spPr>
      </p:pic>
      <p:pic>
        <p:nvPicPr>
          <p:cNvPr id="2" name="Picture 1" descr="Shape&#10;&#10;Description automatically generated with low confidence">
            <a:extLst>
              <a:ext uri="{FF2B5EF4-FFF2-40B4-BE49-F238E27FC236}">
                <a16:creationId xmlns:a16="http://schemas.microsoft.com/office/drawing/2014/main" id="{07D6487C-B523-89E7-6F00-2B7CE33B2F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75"/>
          <a:stretch/>
        </p:blipFill>
        <p:spPr>
          <a:xfrm>
            <a:off x="2287" y="-1"/>
            <a:ext cx="4038600" cy="6858000"/>
          </a:xfrm>
          <a:prstGeom prst="rect">
            <a:avLst/>
          </a:prstGeom>
        </p:spPr>
      </p:pic>
      <p:sp>
        <p:nvSpPr>
          <p:cNvPr id="769" name="Text Placeholder 17">
            <a:extLst>
              <a:ext uri="{FF2B5EF4-FFF2-40B4-BE49-F238E27FC236}">
                <a16:creationId xmlns:a16="http://schemas.microsoft.com/office/drawing/2014/main" id="{373E93A8-C524-EEDA-91F3-BD954578D3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848" y="2777592"/>
            <a:ext cx="3297478" cy="1864596"/>
          </a:xfrm>
          <a:prstGeom prst="rect">
            <a:avLst/>
          </a:prstGeom>
        </p:spPr>
        <p:txBody>
          <a:bodyPr anchor="t" anchorCtr="0"/>
          <a:lstStyle>
            <a:lvl1pPr marL="0" indent="0" algn="l">
              <a:buFontTx/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Enter “thank you” message here</a:t>
            </a:r>
          </a:p>
        </p:txBody>
      </p:sp>
      <p:pic>
        <p:nvPicPr>
          <p:cNvPr id="864" name="Picture 863" descr="Logo, company name&#10;&#10;Description automatically generated">
            <a:extLst>
              <a:ext uri="{FF2B5EF4-FFF2-40B4-BE49-F238E27FC236}">
                <a16:creationId xmlns:a16="http://schemas.microsoft.com/office/drawing/2014/main" id="{337A39BE-D088-6D61-5015-4AA37C4CD70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46" y="2012046"/>
            <a:ext cx="689016" cy="334665"/>
          </a:xfrm>
          <a:prstGeom prst="rect">
            <a:avLst/>
          </a:prstGeom>
        </p:spPr>
      </p:pic>
      <p:sp>
        <p:nvSpPr>
          <p:cNvPr id="4" name="Parallelogram 8">
            <a:extLst>
              <a:ext uri="{FF2B5EF4-FFF2-40B4-BE49-F238E27FC236}">
                <a16:creationId xmlns:a16="http://schemas.microsoft.com/office/drawing/2014/main" id="{E78F040D-D5EF-8C66-0DA3-2F1126476F5C}"/>
              </a:ext>
            </a:extLst>
          </p:cNvPr>
          <p:cNvSpPr/>
          <p:nvPr userDrawn="1"/>
        </p:nvSpPr>
        <p:spPr>
          <a:xfrm flipV="1">
            <a:off x="-8078843" y="2091711"/>
            <a:ext cx="10790941" cy="17533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2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/ HQ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C30D84DC-49CB-02A9-5433-6E2C696E93C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" t="7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081DD02C-BFB2-148C-C31D-76190F4947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6657"/>
          <a:stretch/>
        </p:blipFill>
        <p:spPr>
          <a:xfrm>
            <a:off x="-36255" y="-20393"/>
            <a:ext cx="4077142" cy="6878393"/>
          </a:xfrm>
          <a:prstGeom prst="rect">
            <a:avLst/>
          </a:prstGeom>
        </p:spPr>
      </p:pic>
      <p:sp>
        <p:nvSpPr>
          <p:cNvPr id="769" name="Text Placeholder 17">
            <a:extLst>
              <a:ext uri="{FF2B5EF4-FFF2-40B4-BE49-F238E27FC236}">
                <a16:creationId xmlns:a16="http://schemas.microsoft.com/office/drawing/2014/main" id="{373E93A8-C524-EEDA-91F3-BD954578D3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848" y="2777592"/>
            <a:ext cx="3297478" cy="1864596"/>
          </a:xfrm>
          <a:prstGeom prst="rect">
            <a:avLst/>
          </a:prstGeom>
        </p:spPr>
        <p:txBody>
          <a:bodyPr anchor="t" anchorCtr="0"/>
          <a:lstStyle>
            <a:lvl1pPr marL="0" indent="0" algn="l">
              <a:buFontTx/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Enter “thank you” message here</a:t>
            </a:r>
          </a:p>
        </p:txBody>
      </p:sp>
      <p:pic>
        <p:nvPicPr>
          <p:cNvPr id="864" name="Picture 863" descr="Logo, company name&#10;&#10;Description automatically generated">
            <a:extLst>
              <a:ext uri="{FF2B5EF4-FFF2-40B4-BE49-F238E27FC236}">
                <a16:creationId xmlns:a16="http://schemas.microsoft.com/office/drawing/2014/main" id="{337A39BE-D088-6D61-5015-4AA37C4CD70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46" y="2012046"/>
            <a:ext cx="689016" cy="334665"/>
          </a:xfrm>
          <a:prstGeom prst="rect">
            <a:avLst/>
          </a:prstGeom>
        </p:spPr>
      </p:pic>
      <p:sp>
        <p:nvSpPr>
          <p:cNvPr id="4" name="Parallelogram 8">
            <a:extLst>
              <a:ext uri="{FF2B5EF4-FFF2-40B4-BE49-F238E27FC236}">
                <a16:creationId xmlns:a16="http://schemas.microsoft.com/office/drawing/2014/main" id="{E78F040D-D5EF-8C66-0DA3-2F1126476F5C}"/>
              </a:ext>
            </a:extLst>
          </p:cNvPr>
          <p:cNvSpPr/>
          <p:nvPr userDrawn="1"/>
        </p:nvSpPr>
        <p:spPr>
          <a:xfrm flipV="1">
            <a:off x="-8078843" y="2091711"/>
            <a:ext cx="10790941" cy="17533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6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keypoint full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DFC102A2-35AF-13AF-DD80-51298ABAB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55" y="-20393"/>
            <a:ext cx="12228255" cy="6878393"/>
          </a:xfrm>
          <a:prstGeom prst="rect">
            <a:avLst/>
          </a:prstGeom>
        </p:spPr>
      </p:pic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16926D1-9CBB-2CAC-EF73-3018A341F3D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80457" y="1132115"/>
            <a:ext cx="9198429" cy="4582886"/>
          </a:xfrm>
        </p:spPr>
        <p:txBody>
          <a:bodyPr lIns="0" tIns="0" rIns="0" bIns="0" anchor="ctr" anchorCtr="0"/>
          <a:lstStyle>
            <a:lvl1pPr marL="0" indent="0" algn="ctr">
              <a:buFontTx/>
              <a:buNone/>
              <a:defRPr sz="48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key point here. </a:t>
            </a:r>
            <a:br>
              <a:rPr lang="en-US" dirty="0"/>
            </a:br>
            <a:r>
              <a:rPr lang="en-US" dirty="0"/>
              <a:t>No more than four lines of text. </a:t>
            </a:r>
            <a:br>
              <a:rPr lang="en-US" dirty="0"/>
            </a:br>
            <a:r>
              <a:rPr lang="en-US" dirty="0"/>
              <a:t>Use 48pt type.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6496B4D-A28B-8D52-0A2E-AD836E3C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64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44DB3-4D34-E4F8-82F5-20151670D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FD2D6-9C2C-733B-3DA4-B4012AC78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8B7967-9443-753E-9FD7-EB2585A25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2BB8E-A2E9-4B12-9690-E1AF4567F04A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6A0C7C-FF1E-9669-0745-9B0D4124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F46C0-6355-7D1E-0BC3-326FAB30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9D338-17DA-4EB5-9699-9B1B33D919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5619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97">
            <a:extLst>
              <a:ext uri="{FF2B5EF4-FFF2-40B4-BE49-F238E27FC236}">
                <a16:creationId xmlns:a16="http://schemas.microsoft.com/office/drawing/2014/main" id="{59316A4D-FF6E-82B5-35F7-F8F6212B0729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1F70B8-8D38-C25C-0098-63EC29C8AA4B}"/>
              </a:ext>
            </a:extLst>
          </p:cNvPr>
          <p:cNvSpPr txBox="1"/>
          <p:nvPr/>
        </p:nvSpPr>
        <p:spPr>
          <a:xfrm>
            <a:off x="-1" y="2751891"/>
            <a:ext cx="1219200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 dirty="0"/>
              <a:t>TITLE SLIDES</a:t>
            </a:r>
          </a:p>
          <a:p>
            <a:pPr lvl="0" algn="ctr"/>
            <a:r>
              <a:rPr lang="en-US" dirty="0"/>
              <a:t>(THIS SLIDE NOT FOR USE IN PRESENTATIONS)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i="1" baseline="0" dirty="0">
                <a:solidFill>
                  <a:schemeClr val="accent3"/>
                </a:solidFill>
              </a:rPr>
              <a:t>PLEASE NOTE: </a:t>
            </a:r>
            <a:r>
              <a:rPr lang="en-US" b="1" i="1" dirty="0"/>
              <a:t>Title Slides are available with the both the Valvoline Global Logo</a:t>
            </a:r>
            <a:br>
              <a:rPr lang="en-US" b="1" i="1" dirty="0"/>
            </a:br>
            <a:r>
              <a:rPr lang="en-US" b="1" i="1" dirty="0"/>
              <a:t>and the standard Valvoline Logo. Additionally, the slides are available in both </a:t>
            </a:r>
            <a:br>
              <a:rPr lang="en-US" b="1" i="1" dirty="0"/>
            </a:br>
            <a:r>
              <a:rPr lang="en-US" b="1" i="1" dirty="0"/>
              <a:t>Valvoline Blue (Used mainly in North America) and Valvoline Red (Used Internationally)</a:t>
            </a:r>
          </a:p>
        </p:txBody>
      </p:sp>
    </p:spTree>
    <p:extLst>
      <p:ext uri="{BB962C8B-B14F-4D97-AF65-F5344CB8AC3E}">
        <p14:creationId xmlns:p14="http://schemas.microsoft.com/office/powerpoint/2010/main" val="348549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Global title / BLU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id="{BDFAD28B-6BA3-37A1-050A-B021C29D3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483F4434-B62C-5E65-90D2-4119787E8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54375" y="1695499"/>
            <a:ext cx="7535134" cy="2021136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B33FF4DB-94C3-7E74-AD63-95345DE85D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54376" y="3956360"/>
            <a:ext cx="7535134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A0B922DD-8F3E-59B6-65FB-2470C1276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3184"/>
          <a:stretch/>
        </p:blipFill>
        <p:spPr>
          <a:xfrm>
            <a:off x="1245343" y="894323"/>
            <a:ext cx="1453659" cy="135902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D46C68C-BDAD-E535-4F59-9B96959579AE}"/>
              </a:ext>
            </a:extLst>
          </p:cNvPr>
          <p:cNvSpPr/>
          <p:nvPr/>
        </p:nvSpPr>
        <p:spPr>
          <a:xfrm>
            <a:off x="0" y="1109678"/>
            <a:ext cx="1136025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092539" y="0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rgbClr val="E5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875049F-ECCD-E8C2-653A-04BC0442F7A6}"/>
              </a:ext>
            </a:extLst>
          </p:cNvPr>
          <p:cNvSpPr/>
          <p:nvPr/>
        </p:nvSpPr>
        <p:spPr>
          <a:xfrm flipH="1">
            <a:off x="2838290" y="1109678"/>
            <a:ext cx="9353710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670348" y="1236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93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Global title / RE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9897DB3E-FA5A-4417-9E33-45FF38CBCB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" r="-1"/>
          <a:stretch/>
        </p:blipFill>
        <p:spPr>
          <a:xfrm>
            <a:off x="0" y="-20393"/>
            <a:ext cx="12192000" cy="6878393"/>
          </a:xfrm>
          <a:prstGeom prst="rect">
            <a:avLst/>
          </a:prstGeom>
        </p:spPr>
      </p:pic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483F4434-B62C-5E65-90D2-4119787E8F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54375" y="1695499"/>
            <a:ext cx="7535134" cy="2021136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B33FF4DB-94C3-7E74-AD63-95345DE85D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54376" y="3956360"/>
            <a:ext cx="7535134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A0B922DD-8F3E-59B6-65FB-2470C1276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3184"/>
          <a:stretch/>
        </p:blipFill>
        <p:spPr>
          <a:xfrm>
            <a:off x="1245343" y="894323"/>
            <a:ext cx="1453659" cy="1359020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BC014DCB-2194-40B4-807F-D45EBF633504}"/>
              </a:ext>
            </a:extLst>
          </p:cNvPr>
          <p:cNvSpPr/>
          <p:nvPr/>
        </p:nvSpPr>
        <p:spPr>
          <a:xfrm>
            <a:off x="0" y="1109678"/>
            <a:ext cx="1136025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092539" y="0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4A576A13-00BA-4278-90D6-D6AFB5B45942}"/>
              </a:ext>
            </a:extLst>
          </p:cNvPr>
          <p:cNvSpPr/>
          <p:nvPr/>
        </p:nvSpPr>
        <p:spPr>
          <a:xfrm flipH="1">
            <a:off x="2838290" y="1109678"/>
            <a:ext cx="9353710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670348" y="1236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62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title / BLU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id="{BDFAD28B-6BA3-37A1-050A-B021C29D3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A0B922DD-8F3E-59B6-65FB-2470C1276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82"/>
          <a:stretch/>
        </p:blipFill>
        <p:spPr>
          <a:xfrm>
            <a:off x="1245343" y="894323"/>
            <a:ext cx="1453659" cy="1043374"/>
          </a:xfrm>
          <a:prstGeom prst="rect">
            <a:avLst/>
          </a:prstGeom>
        </p:spPr>
      </p:pic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4F58E3B1-755A-364B-1F22-08D7CED0FE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54375" y="1695499"/>
            <a:ext cx="7535134" cy="2021136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1DB35938-4C62-FD0C-B6C3-A38876D8E3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54376" y="3956360"/>
            <a:ext cx="7535134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B6D32FD-EA59-9D4E-D7B2-EAAF46B6E271}"/>
              </a:ext>
            </a:extLst>
          </p:cNvPr>
          <p:cNvSpPr/>
          <p:nvPr/>
        </p:nvSpPr>
        <p:spPr>
          <a:xfrm>
            <a:off x="0" y="1109678"/>
            <a:ext cx="1136025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092539" y="0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rgbClr val="E5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4308257-7453-E4E4-7F42-755F64A5A5B3}"/>
              </a:ext>
            </a:extLst>
          </p:cNvPr>
          <p:cNvSpPr/>
          <p:nvPr/>
        </p:nvSpPr>
        <p:spPr>
          <a:xfrm flipH="1">
            <a:off x="2838290" y="1109678"/>
            <a:ext cx="9353710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670348" y="1236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53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title / RE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10060C67-56DD-4B4A-AD11-10803273A6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" r="-1"/>
          <a:stretch/>
        </p:blipFill>
        <p:spPr>
          <a:xfrm>
            <a:off x="0" y="-20393"/>
            <a:ext cx="12192000" cy="6878393"/>
          </a:xfrm>
          <a:prstGeom prst="rect">
            <a:avLst/>
          </a:prstGeom>
        </p:spPr>
      </p:pic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A0B922DD-8F3E-59B6-65FB-2470C1276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82"/>
          <a:stretch/>
        </p:blipFill>
        <p:spPr>
          <a:xfrm>
            <a:off x="1245343" y="894323"/>
            <a:ext cx="1453659" cy="1043374"/>
          </a:xfrm>
          <a:prstGeom prst="rect">
            <a:avLst/>
          </a:prstGeom>
        </p:spPr>
      </p:pic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4F58E3B1-755A-364B-1F22-08D7CED0FE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54375" y="1695499"/>
            <a:ext cx="7535134" cy="2021136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1DB35938-4C62-FD0C-B6C3-A38876D8E3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54376" y="3956360"/>
            <a:ext cx="7535134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264A32BE-9472-456B-BE03-FCF3B070531B}"/>
              </a:ext>
            </a:extLst>
          </p:cNvPr>
          <p:cNvSpPr/>
          <p:nvPr/>
        </p:nvSpPr>
        <p:spPr>
          <a:xfrm>
            <a:off x="0" y="1109678"/>
            <a:ext cx="1136025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092539" y="0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F19E4A84-215A-4CE7-A2ED-5A137C292CFD}"/>
              </a:ext>
            </a:extLst>
          </p:cNvPr>
          <p:cNvSpPr/>
          <p:nvPr/>
        </p:nvSpPr>
        <p:spPr>
          <a:xfrm flipH="1">
            <a:off x="2838290" y="1109678"/>
            <a:ext cx="9353710" cy="390677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8352" h="175333">
                <a:moveTo>
                  <a:pt x="0" y="0"/>
                </a:moveTo>
                <a:lnTo>
                  <a:pt x="2670348" y="1236"/>
                </a:lnTo>
                <a:lnTo>
                  <a:pt x="2748352" y="175333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48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Global title / BLU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622B08E2-604E-DB53-DDD9-EC199EADE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35DEF7D0-45B3-B1B6-CFD1-DE77B7ACE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087"/>
          <a:stretch/>
        </p:blipFill>
        <p:spPr>
          <a:xfrm>
            <a:off x="1245343" y="4346356"/>
            <a:ext cx="1453659" cy="1357757"/>
          </a:xfrm>
          <a:prstGeom prst="rect">
            <a:avLst/>
          </a:prstGeom>
        </p:spPr>
      </p:pic>
      <p:sp>
        <p:nvSpPr>
          <p:cNvPr id="640" name="Text Placeholder 11">
            <a:extLst>
              <a:ext uri="{FF2B5EF4-FFF2-40B4-BE49-F238E27FC236}">
                <a16:creationId xmlns:a16="http://schemas.microsoft.com/office/drawing/2014/main" id="{1A5FBD92-EE25-BD31-5D88-B2FAE65CA7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31349" y="3334643"/>
            <a:ext cx="6879771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641" name="Text Placeholder 17">
            <a:extLst>
              <a:ext uri="{FF2B5EF4-FFF2-40B4-BE49-F238E27FC236}">
                <a16:creationId xmlns:a16="http://schemas.microsoft.com/office/drawing/2014/main" id="{0EE676C7-F95E-361C-0116-7AD1C87146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31349" y="1637684"/>
            <a:ext cx="6879771" cy="1595161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2DE648-1143-679D-91B3-241E5647AA90}"/>
              </a:ext>
            </a:extLst>
          </p:cNvPr>
          <p:cNvSpPr txBox="1"/>
          <p:nvPr/>
        </p:nvSpPr>
        <p:spPr>
          <a:xfrm>
            <a:off x="3954375" y="5188981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 dirty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 dirty="0">
              <a:solidFill>
                <a:schemeClr val="bg1"/>
              </a:solidFill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596B660-362F-CA1D-A7B2-B4CC43778B92}"/>
              </a:ext>
            </a:extLst>
          </p:cNvPr>
          <p:cNvSpPr/>
          <p:nvPr/>
        </p:nvSpPr>
        <p:spPr>
          <a:xfrm flipH="1">
            <a:off x="3024904" y="4572000"/>
            <a:ext cx="9167095" cy="394409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670348"/>
              <a:gd name="connsiteY0" fmla="*/ 0 h 175333"/>
              <a:gd name="connsiteX1" fmla="*/ 2670348 w 2670348"/>
              <a:gd name="connsiteY1" fmla="*/ 1236 h 175333"/>
              <a:gd name="connsiteX2" fmla="*/ 2612370 w 2670348"/>
              <a:gd name="connsiteY2" fmla="*/ 160258 h 175333"/>
              <a:gd name="connsiteX3" fmla="*/ 0 w 2670348"/>
              <a:gd name="connsiteY3" fmla="*/ 175333 h 175333"/>
              <a:gd name="connsiteX4" fmla="*/ 0 w 2670348"/>
              <a:gd name="connsiteY4" fmla="*/ 0 h 175333"/>
              <a:gd name="connsiteX0" fmla="*/ 0 w 2690230"/>
              <a:gd name="connsiteY0" fmla="*/ 0 h 177008"/>
              <a:gd name="connsiteX1" fmla="*/ 2670348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585908 w 2690230"/>
              <a:gd name="connsiteY1" fmla="*/ 59861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8807 w 2690230"/>
              <a:gd name="connsiteY1" fmla="*/ 458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4421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3520"/>
              <a:gd name="connsiteY0" fmla="*/ 0 h 177008"/>
              <a:gd name="connsiteX1" fmla="*/ 2614421 w 2693520"/>
              <a:gd name="connsiteY1" fmla="*/ 1236 h 177008"/>
              <a:gd name="connsiteX2" fmla="*/ 2693520 w 2693520"/>
              <a:gd name="connsiteY2" fmla="*/ 177008 h 177008"/>
              <a:gd name="connsiteX3" fmla="*/ 0 w 2693520"/>
              <a:gd name="connsiteY3" fmla="*/ 175333 h 177008"/>
              <a:gd name="connsiteX4" fmla="*/ 0 w 2693520"/>
              <a:gd name="connsiteY4" fmla="*/ 0 h 177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3520" h="177008">
                <a:moveTo>
                  <a:pt x="0" y="0"/>
                </a:moveTo>
                <a:lnTo>
                  <a:pt x="2614421" y="1236"/>
                </a:lnTo>
                <a:lnTo>
                  <a:pt x="2693520" y="177008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605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Global title / RE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A65ECF20-4255-471D-8A87-5A3D0CD5F6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" r="-1"/>
          <a:stretch/>
        </p:blipFill>
        <p:spPr>
          <a:xfrm>
            <a:off x="0" y="-20393"/>
            <a:ext cx="12192000" cy="6878393"/>
          </a:xfrm>
          <a:prstGeom prst="rect">
            <a:avLst/>
          </a:prstGeom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35DEF7D0-45B3-B1B6-CFD1-DE77B7ACE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087"/>
          <a:stretch/>
        </p:blipFill>
        <p:spPr>
          <a:xfrm>
            <a:off x="1245343" y="4346356"/>
            <a:ext cx="1453659" cy="1357757"/>
          </a:xfrm>
          <a:prstGeom prst="rect">
            <a:avLst/>
          </a:prstGeom>
        </p:spPr>
      </p:pic>
      <p:sp>
        <p:nvSpPr>
          <p:cNvPr id="640" name="Text Placeholder 11">
            <a:extLst>
              <a:ext uri="{FF2B5EF4-FFF2-40B4-BE49-F238E27FC236}">
                <a16:creationId xmlns:a16="http://schemas.microsoft.com/office/drawing/2014/main" id="{1A5FBD92-EE25-BD31-5D88-B2FAE65CA7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31349" y="3334643"/>
            <a:ext cx="6879771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641" name="Text Placeholder 17">
            <a:extLst>
              <a:ext uri="{FF2B5EF4-FFF2-40B4-BE49-F238E27FC236}">
                <a16:creationId xmlns:a16="http://schemas.microsoft.com/office/drawing/2014/main" id="{0EE676C7-F95E-361C-0116-7AD1C87146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31349" y="1637684"/>
            <a:ext cx="6879771" cy="1595161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2DE648-1143-679D-91B3-241E5647AA90}"/>
              </a:ext>
            </a:extLst>
          </p:cNvPr>
          <p:cNvSpPr txBox="1"/>
          <p:nvPr/>
        </p:nvSpPr>
        <p:spPr>
          <a:xfrm>
            <a:off x="3954375" y="5188981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 dirty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 dirty="0">
              <a:solidFill>
                <a:schemeClr val="bg1"/>
              </a:solidFill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5C9718C2-4F90-49DA-85CD-FCDC3EE31FC8}"/>
              </a:ext>
            </a:extLst>
          </p:cNvPr>
          <p:cNvSpPr/>
          <p:nvPr/>
        </p:nvSpPr>
        <p:spPr>
          <a:xfrm flipH="1">
            <a:off x="3024904" y="4572000"/>
            <a:ext cx="9167095" cy="394409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670348"/>
              <a:gd name="connsiteY0" fmla="*/ 0 h 175333"/>
              <a:gd name="connsiteX1" fmla="*/ 2670348 w 2670348"/>
              <a:gd name="connsiteY1" fmla="*/ 1236 h 175333"/>
              <a:gd name="connsiteX2" fmla="*/ 2612370 w 2670348"/>
              <a:gd name="connsiteY2" fmla="*/ 160258 h 175333"/>
              <a:gd name="connsiteX3" fmla="*/ 0 w 2670348"/>
              <a:gd name="connsiteY3" fmla="*/ 175333 h 175333"/>
              <a:gd name="connsiteX4" fmla="*/ 0 w 2670348"/>
              <a:gd name="connsiteY4" fmla="*/ 0 h 175333"/>
              <a:gd name="connsiteX0" fmla="*/ 0 w 2690230"/>
              <a:gd name="connsiteY0" fmla="*/ 0 h 177008"/>
              <a:gd name="connsiteX1" fmla="*/ 2670348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585908 w 2690230"/>
              <a:gd name="connsiteY1" fmla="*/ 59861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8807 w 2690230"/>
              <a:gd name="connsiteY1" fmla="*/ 458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4421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3520"/>
              <a:gd name="connsiteY0" fmla="*/ 0 h 177008"/>
              <a:gd name="connsiteX1" fmla="*/ 2614421 w 2693520"/>
              <a:gd name="connsiteY1" fmla="*/ 1236 h 177008"/>
              <a:gd name="connsiteX2" fmla="*/ 2693520 w 2693520"/>
              <a:gd name="connsiteY2" fmla="*/ 177008 h 177008"/>
              <a:gd name="connsiteX3" fmla="*/ 0 w 2693520"/>
              <a:gd name="connsiteY3" fmla="*/ 175333 h 177008"/>
              <a:gd name="connsiteX4" fmla="*/ 0 w 2693520"/>
              <a:gd name="connsiteY4" fmla="*/ 0 h 177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3520" h="177008">
                <a:moveTo>
                  <a:pt x="0" y="0"/>
                </a:moveTo>
                <a:lnTo>
                  <a:pt x="2614421" y="1236"/>
                </a:lnTo>
                <a:lnTo>
                  <a:pt x="2693520" y="177008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81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title / BLU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622B08E2-604E-DB53-DDD9-EC199EADE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35DEF7D0-45B3-B1B6-CFD1-DE77B7ACE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7527"/>
          <a:stretch/>
        </p:blipFill>
        <p:spPr>
          <a:xfrm>
            <a:off x="1245343" y="4346357"/>
            <a:ext cx="1453659" cy="1086256"/>
          </a:xfrm>
          <a:prstGeom prst="rect">
            <a:avLst/>
          </a:prstGeom>
        </p:spPr>
      </p:pic>
      <p:sp>
        <p:nvSpPr>
          <p:cNvPr id="640" name="Text Placeholder 11">
            <a:extLst>
              <a:ext uri="{FF2B5EF4-FFF2-40B4-BE49-F238E27FC236}">
                <a16:creationId xmlns:a16="http://schemas.microsoft.com/office/drawing/2014/main" id="{1A5FBD92-EE25-BD31-5D88-B2FAE65CA7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31349" y="3334643"/>
            <a:ext cx="6879771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641" name="Text Placeholder 17">
            <a:extLst>
              <a:ext uri="{FF2B5EF4-FFF2-40B4-BE49-F238E27FC236}">
                <a16:creationId xmlns:a16="http://schemas.microsoft.com/office/drawing/2014/main" id="{0EE676C7-F95E-361C-0116-7AD1C87146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31349" y="1637684"/>
            <a:ext cx="6879771" cy="1595161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51E073-58BE-9CBE-1DD6-26C4A45FF6FC}"/>
              </a:ext>
            </a:extLst>
          </p:cNvPr>
          <p:cNvSpPr txBox="1"/>
          <p:nvPr/>
        </p:nvSpPr>
        <p:spPr>
          <a:xfrm>
            <a:off x="3954375" y="5188981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 dirty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 dirty="0">
              <a:solidFill>
                <a:schemeClr val="bg1"/>
              </a:solidFill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DEA87FA-56ED-4545-8089-D37803DB107F}"/>
              </a:ext>
            </a:extLst>
          </p:cNvPr>
          <p:cNvSpPr/>
          <p:nvPr/>
        </p:nvSpPr>
        <p:spPr>
          <a:xfrm flipH="1">
            <a:off x="3024904" y="4572000"/>
            <a:ext cx="9167095" cy="394409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670348"/>
              <a:gd name="connsiteY0" fmla="*/ 0 h 175333"/>
              <a:gd name="connsiteX1" fmla="*/ 2670348 w 2670348"/>
              <a:gd name="connsiteY1" fmla="*/ 1236 h 175333"/>
              <a:gd name="connsiteX2" fmla="*/ 2612370 w 2670348"/>
              <a:gd name="connsiteY2" fmla="*/ 160258 h 175333"/>
              <a:gd name="connsiteX3" fmla="*/ 0 w 2670348"/>
              <a:gd name="connsiteY3" fmla="*/ 175333 h 175333"/>
              <a:gd name="connsiteX4" fmla="*/ 0 w 2670348"/>
              <a:gd name="connsiteY4" fmla="*/ 0 h 175333"/>
              <a:gd name="connsiteX0" fmla="*/ 0 w 2690230"/>
              <a:gd name="connsiteY0" fmla="*/ 0 h 177008"/>
              <a:gd name="connsiteX1" fmla="*/ 2670348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585908 w 2690230"/>
              <a:gd name="connsiteY1" fmla="*/ 59861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8807 w 2690230"/>
              <a:gd name="connsiteY1" fmla="*/ 458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4421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3520"/>
              <a:gd name="connsiteY0" fmla="*/ 0 h 177008"/>
              <a:gd name="connsiteX1" fmla="*/ 2614421 w 2693520"/>
              <a:gd name="connsiteY1" fmla="*/ 1236 h 177008"/>
              <a:gd name="connsiteX2" fmla="*/ 2693520 w 2693520"/>
              <a:gd name="connsiteY2" fmla="*/ 177008 h 177008"/>
              <a:gd name="connsiteX3" fmla="*/ 0 w 2693520"/>
              <a:gd name="connsiteY3" fmla="*/ 175333 h 177008"/>
              <a:gd name="connsiteX4" fmla="*/ 0 w 2693520"/>
              <a:gd name="connsiteY4" fmla="*/ 0 h 177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3520" h="177008">
                <a:moveTo>
                  <a:pt x="0" y="0"/>
                </a:moveTo>
                <a:lnTo>
                  <a:pt x="2614421" y="1236"/>
                </a:lnTo>
                <a:lnTo>
                  <a:pt x="2693520" y="177008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10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title / RE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A9D85EB0-FBC8-45FD-8821-1003769028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" r="-1"/>
          <a:stretch/>
        </p:blipFill>
        <p:spPr>
          <a:xfrm>
            <a:off x="0" y="-20393"/>
            <a:ext cx="12192000" cy="6878393"/>
          </a:xfrm>
          <a:prstGeom prst="rect">
            <a:avLst/>
          </a:prstGeom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35DEF7D0-45B3-B1B6-CFD1-DE77B7ACE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7527"/>
          <a:stretch/>
        </p:blipFill>
        <p:spPr>
          <a:xfrm>
            <a:off x="1245343" y="4346357"/>
            <a:ext cx="1453659" cy="1086256"/>
          </a:xfrm>
          <a:prstGeom prst="rect">
            <a:avLst/>
          </a:prstGeom>
        </p:spPr>
      </p:pic>
      <p:sp>
        <p:nvSpPr>
          <p:cNvPr id="640" name="Text Placeholder 11">
            <a:extLst>
              <a:ext uri="{FF2B5EF4-FFF2-40B4-BE49-F238E27FC236}">
                <a16:creationId xmlns:a16="http://schemas.microsoft.com/office/drawing/2014/main" id="{1A5FBD92-EE25-BD31-5D88-B2FAE65CA7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31349" y="3334643"/>
            <a:ext cx="6879771" cy="58102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641" name="Text Placeholder 17">
            <a:extLst>
              <a:ext uri="{FF2B5EF4-FFF2-40B4-BE49-F238E27FC236}">
                <a16:creationId xmlns:a16="http://schemas.microsoft.com/office/drawing/2014/main" id="{0EE676C7-F95E-361C-0116-7AD1C87146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31349" y="1637684"/>
            <a:ext cx="6879771" cy="1595161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4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three lines of 42pt Arial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51E073-58BE-9CBE-1DD6-26C4A45FF6FC}"/>
              </a:ext>
            </a:extLst>
          </p:cNvPr>
          <p:cNvSpPr txBox="1"/>
          <p:nvPr/>
        </p:nvSpPr>
        <p:spPr>
          <a:xfrm>
            <a:off x="3954375" y="5188981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 dirty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533B0BBF-EFC5-4B27-BCD0-0DF1C1805D56}"/>
              </a:ext>
            </a:extLst>
          </p:cNvPr>
          <p:cNvSpPr/>
          <p:nvPr/>
        </p:nvSpPr>
        <p:spPr>
          <a:xfrm flipH="1">
            <a:off x="3024904" y="4572000"/>
            <a:ext cx="9167095" cy="394409"/>
          </a:xfrm>
          <a:custGeom>
            <a:avLst/>
            <a:gdLst>
              <a:gd name="connsiteX0" fmla="*/ 0 w 2748352"/>
              <a:gd name="connsiteY0" fmla="*/ 0 h 175333"/>
              <a:gd name="connsiteX1" fmla="*/ 27483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5225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40603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42714 w 2748352"/>
              <a:gd name="connsiteY1" fmla="*/ 1849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092539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514162 w 2748352"/>
              <a:gd name="connsiteY1" fmla="*/ 0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748352"/>
              <a:gd name="connsiteY0" fmla="*/ 0 h 175333"/>
              <a:gd name="connsiteX1" fmla="*/ 2670348 w 2748352"/>
              <a:gd name="connsiteY1" fmla="*/ 1236 h 175333"/>
              <a:gd name="connsiteX2" fmla="*/ 2748352 w 2748352"/>
              <a:gd name="connsiteY2" fmla="*/ 175333 h 175333"/>
              <a:gd name="connsiteX3" fmla="*/ 0 w 2748352"/>
              <a:gd name="connsiteY3" fmla="*/ 175333 h 175333"/>
              <a:gd name="connsiteX4" fmla="*/ 0 w 2748352"/>
              <a:gd name="connsiteY4" fmla="*/ 0 h 175333"/>
              <a:gd name="connsiteX0" fmla="*/ 0 w 2670348"/>
              <a:gd name="connsiteY0" fmla="*/ 0 h 175333"/>
              <a:gd name="connsiteX1" fmla="*/ 2670348 w 2670348"/>
              <a:gd name="connsiteY1" fmla="*/ 1236 h 175333"/>
              <a:gd name="connsiteX2" fmla="*/ 2612370 w 2670348"/>
              <a:gd name="connsiteY2" fmla="*/ 160258 h 175333"/>
              <a:gd name="connsiteX3" fmla="*/ 0 w 2670348"/>
              <a:gd name="connsiteY3" fmla="*/ 175333 h 175333"/>
              <a:gd name="connsiteX4" fmla="*/ 0 w 2670348"/>
              <a:gd name="connsiteY4" fmla="*/ 0 h 175333"/>
              <a:gd name="connsiteX0" fmla="*/ 0 w 2690230"/>
              <a:gd name="connsiteY0" fmla="*/ 0 h 177008"/>
              <a:gd name="connsiteX1" fmla="*/ 2670348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585908 w 2690230"/>
              <a:gd name="connsiteY1" fmla="*/ 59861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8807 w 2690230"/>
              <a:gd name="connsiteY1" fmla="*/ 458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0230"/>
              <a:gd name="connsiteY0" fmla="*/ 0 h 177008"/>
              <a:gd name="connsiteX1" fmla="*/ 2614421 w 2690230"/>
              <a:gd name="connsiteY1" fmla="*/ 1236 h 177008"/>
              <a:gd name="connsiteX2" fmla="*/ 2690230 w 2690230"/>
              <a:gd name="connsiteY2" fmla="*/ 177008 h 177008"/>
              <a:gd name="connsiteX3" fmla="*/ 0 w 2690230"/>
              <a:gd name="connsiteY3" fmla="*/ 175333 h 177008"/>
              <a:gd name="connsiteX4" fmla="*/ 0 w 2690230"/>
              <a:gd name="connsiteY4" fmla="*/ 0 h 177008"/>
              <a:gd name="connsiteX0" fmla="*/ 0 w 2693520"/>
              <a:gd name="connsiteY0" fmla="*/ 0 h 177008"/>
              <a:gd name="connsiteX1" fmla="*/ 2614421 w 2693520"/>
              <a:gd name="connsiteY1" fmla="*/ 1236 h 177008"/>
              <a:gd name="connsiteX2" fmla="*/ 2693520 w 2693520"/>
              <a:gd name="connsiteY2" fmla="*/ 177008 h 177008"/>
              <a:gd name="connsiteX3" fmla="*/ 0 w 2693520"/>
              <a:gd name="connsiteY3" fmla="*/ 175333 h 177008"/>
              <a:gd name="connsiteX4" fmla="*/ 0 w 2693520"/>
              <a:gd name="connsiteY4" fmla="*/ 0 h 177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3520" h="177008">
                <a:moveTo>
                  <a:pt x="0" y="0"/>
                </a:moveTo>
                <a:lnTo>
                  <a:pt x="2614421" y="1236"/>
                </a:lnTo>
                <a:lnTo>
                  <a:pt x="2693520" y="177008"/>
                </a:lnTo>
                <a:lnTo>
                  <a:pt x="0" y="17533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1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Global title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ace car on a road&#10;&#10;Description automatically generated with low confidence">
            <a:extLst>
              <a:ext uri="{FF2B5EF4-FFF2-40B4-BE49-F238E27FC236}">
                <a16:creationId xmlns:a16="http://schemas.microsoft.com/office/drawing/2014/main" id="{05BC8348-E774-57EF-1A31-359BA55E26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" t="33277" r="1326" b="12221"/>
          <a:stretch/>
        </p:blipFill>
        <p:spPr>
          <a:xfrm>
            <a:off x="1" y="-1"/>
            <a:ext cx="12192000" cy="6858001"/>
          </a:xfrm>
          <a:prstGeom prst="rect">
            <a:avLst/>
          </a:prstGeom>
          <a:effectLst>
            <a:glow>
              <a:schemeClr val="accent1"/>
            </a:glow>
          </a:effectLst>
        </p:spPr>
      </p:pic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AED558E7-1E5E-5E5F-9B7B-9AA79942C25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98976" y="5037066"/>
            <a:ext cx="9304428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6" name="Text Placeholder 17">
            <a:extLst>
              <a:ext uri="{FF2B5EF4-FFF2-40B4-BE49-F238E27FC236}">
                <a16:creationId xmlns:a16="http://schemas.microsoft.com/office/drawing/2014/main" id="{567DA03D-1F68-5292-2855-44A27932939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98976" y="3953185"/>
            <a:ext cx="9304428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two lines of 32pt Arial text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A66FC379-CA08-03D1-9AEF-AE77A9A0F5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7458"/>
          <a:stretch/>
        </p:blipFill>
        <p:spPr>
          <a:xfrm>
            <a:off x="9723559" y="5575955"/>
            <a:ext cx="869551" cy="846615"/>
          </a:xfrm>
          <a:prstGeom prst="rect">
            <a:avLst/>
          </a:prstGeom>
        </p:spPr>
      </p:pic>
      <p:sp>
        <p:nvSpPr>
          <p:cNvPr id="2" name="Parallelogram 8">
            <a:extLst>
              <a:ext uri="{FF2B5EF4-FFF2-40B4-BE49-F238E27FC236}">
                <a16:creationId xmlns:a16="http://schemas.microsoft.com/office/drawing/2014/main" id="{AA2E12EF-0EF7-8201-C365-BFF22B7F00AF}"/>
              </a:ext>
            </a:extLst>
          </p:cNvPr>
          <p:cNvSpPr/>
          <p:nvPr/>
        </p:nvSpPr>
        <p:spPr>
          <a:xfrm flipV="1">
            <a:off x="-1213470" y="5735051"/>
            <a:ext cx="10790941" cy="17533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FEC46F-F62B-8326-9FFF-FB992E14E425}"/>
              </a:ext>
            </a:extLst>
          </p:cNvPr>
          <p:cNvSpPr txBox="1"/>
          <p:nvPr/>
        </p:nvSpPr>
        <p:spPr>
          <a:xfrm>
            <a:off x="1398976" y="6014860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 dirty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66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lvoline title / ALT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ace car on a road&#10;&#10;Description automatically generated with low confidence">
            <a:extLst>
              <a:ext uri="{FF2B5EF4-FFF2-40B4-BE49-F238E27FC236}">
                <a16:creationId xmlns:a16="http://schemas.microsoft.com/office/drawing/2014/main" id="{05BC8348-E774-57EF-1A31-359BA55E26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" t="33277" r="1326" b="12221"/>
          <a:stretch/>
        </p:blipFill>
        <p:spPr>
          <a:xfrm>
            <a:off x="1" y="-1"/>
            <a:ext cx="12192000" cy="6858001"/>
          </a:xfrm>
          <a:prstGeom prst="rect">
            <a:avLst/>
          </a:prstGeom>
          <a:effectLst>
            <a:glow>
              <a:schemeClr val="accent1"/>
            </a:glow>
          </a:effectLst>
        </p:spPr>
      </p:pic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AED558E7-1E5E-5E5F-9B7B-9AA79942C25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98976" y="5037066"/>
            <a:ext cx="9304428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6" name="Text Placeholder 17">
            <a:extLst>
              <a:ext uri="{FF2B5EF4-FFF2-40B4-BE49-F238E27FC236}">
                <a16:creationId xmlns:a16="http://schemas.microsoft.com/office/drawing/2014/main" id="{567DA03D-1F68-5292-2855-44A27932939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98976" y="3953185"/>
            <a:ext cx="9304428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two lines of 32pt Arial text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A66FC379-CA08-03D1-9AEF-AE77A9A0F5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21"/>
          <a:stretch/>
        </p:blipFill>
        <p:spPr>
          <a:xfrm>
            <a:off x="9723559" y="5575956"/>
            <a:ext cx="869551" cy="630124"/>
          </a:xfrm>
          <a:prstGeom prst="rect">
            <a:avLst/>
          </a:prstGeom>
        </p:spPr>
      </p:pic>
      <p:sp>
        <p:nvSpPr>
          <p:cNvPr id="2" name="Parallelogram 8">
            <a:extLst>
              <a:ext uri="{FF2B5EF4-FFF2-40B4-BE49-F238E27FC236}">
                <a16:creationId xmlns:a16="http://schemas.microsoft.com/office/drawing/2014/main" id="{AA2E12EF-0EF7-8201-C365-BFF22B7F00AF}"/>
              </a:ext>
            </a:extLst>
          </p:cNvPr>
          <p:cNvSpPr/>
          <p:nvPr/>
        </p:nvSpPr>
        <p:spPr>
          <a:xfrm flipV="1">
            <a:off x="-1213470" y="5735051"/>
            <a:ext cx="10790941" cy="17533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9631DC-92E5-3EEC-0D51-954AA007A866}"/>
              </a:ext>
            </a:extLst>
          </p:cNvPr>
          <p:cNvSpPr txBox="1"/>
          <p:nvPr/>
        </p:nvSpPr>
        <p:spPr>
          <a:xfrm>
            <a:off x="1398976" y="6014860"/>
            <a:ext cx="3218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aseline="0" dirty="0">
                <a:solidFill>
                  <a:schemeClr val="bg1"/>
                </a:solidFill>
              </a:rPr>
              <a:t>To inspire and enable what moves the world forward.</a:t>
            </a:r>
            <a:endParaRPr lang="en-US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12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Rectangle 98">
            <a:extLst>
              <a:ext uri="{FF2B5EF4-FFF2-40B4-BE49-F238E27FC236}">
                <a16:creationId xmlns:a16="http://schemas.microsoft.com/office/drawing/2014/main" id="{0725E033-9A55-1734-2DAD-18A08A012349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C5E604D6-CEBB-D042-E478-20691F11589B}"/>
              </a:ext>
            </a:extLst>
          </p:cNvPr>
          <p:cNvSpPr txBox="1"/>
          <p:nvPr/>
        </p:nvSpPr>
        <p:spPr>
          <a:xfrm>
            <a:off x="-1" y="2751891"/>
            <a:ext cx="121920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 dirty="0"/>
              <a:t>SECTION SLIDES</a:t>
            </a:r>
          </a:p>
          <a:p>
            <a:pPr lvl="0" algn="ctr"/>
            <a:r>
              <a:rPr lang="en-US" dirty="0"/>
              <a:t>(THIS SLIDE NOT FOR USE IN PRESENTATIONS)</a:t>
            </a:r>
          </a:p>
          <a:p>
            <a:pPr lvl="0" algn="ctr"/>
            <a:r>
              <a:rPr lang="en-US" dirty="0"/>
              <a:t>+ RETAIL/SHELF PHOTO WITH UPDATED BOTTLES</a:t>
            </a:r>
          </a:p>
        </p:txBody>
      </p:sp>
    </p:spTree>
    <p:extLst>
      <p:ext uri="{BB962C8B-B14F-4D97-AF65-F5344CB8AC3E}">
        <p14:creationId xmlns:p14="http://schemas.microsoft.com/office/powerpoint/2010/main" val="161879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/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49EE367-C9D5-0AEC-7165-D90D81B9AF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4"/>
          <a:stretch/>
        </p:blipFill>
        <p:spPr>
          <a:xfrm>
            <a:off x="4038600" y="-20393"/>
            <a:ext cx="8153400" cy="6878393"/>
          </a:xfrm>
          <a:prstGeom prst="rect">
            <a:avLst/>
          </a:prstGeom>
        </p:spPr>
      </p:pic>
      <p:sp>
        <p:nvSpPr>
          <p:cNvPr id="731" name="Text Placeholder 11">
            <a:extLst>
              <a:ext uri="{FF2B5EF4-FFF2-40B4-BE49-F238E27FC236}">
                <a16:creationId xmlns:a16="http://schemas.microsoft.com/office/drawing/2014/main" id="{CE2F38F5-0DDC-0BA5-971C-588B8B0EF5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55671" y="2467602"/>
            <a:ext cx="6968376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732" name="Text Placeholder 17">
            <a:extLst>
              <a:ext uri="{FF2B5EF4-FFF2-40B4-BE49-F238E27FC236}">
                <a16:creationId xmlns:a16="http://schemas.microsoft.com/office/drawing/2014/main" id="{67BE7FA6-648A-CD87-FF03-3FFDECCE3EC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55671" y="1383721"/>
            <a:ext cx="6968376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two lines of 32pt text</a:t>
            </a:r>
          </a:p>
        </p:txBody>
      </p:sp>
      <p:sp>
        <p:nvSpPr>
          <p:cNvPr id="5" name="Text Placeholder 17">
            <a:extLst>
              <a:ext uri="{FF2B5EF4-FFF2-40B4-BE49-F238E27FC236}">
                <a16:creationId xmlns:a16="http://schemas.microsoft.com/office/drawing/2014/main" id="{E46F87B0-2BA7-D551-A55B-400A1130EF7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3645335"/>
            <a:ext cx="3741126" cy="3302326"/>
          </a:xfrm>
          <a:prstGeom prst="rect">
            <a:avLst/>
          </a:prstGeom>
        </p:spPr>
        <p:txBody>
          <a:bodyPr anchor="b" anchorCtr="0"/>
          <a:lstStyle>
            <a:lvl1pPr marL="0" indent="0" algn="r">
              <a:buFontTx/>
              <a:buNone/>
              <a:defRPr sz="18600" b="0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84727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/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24EAA56-32D1-F7AE-8072-F494FEE157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25"/>
          <a:stretch/>
        </p:blipFill>
        <p:spPr>
          <a:xfrm>
            <a:off x="4038600" y="0"/>
            <a:ext cx="8153400" cy="6858000"/>
          </a:xfrm>
          <a:prstGeom prst="rect">
            <a:avLst/>
          </a:prstGeom>
        </p:spPr>
      </p:pic>
      <p:sp>
        <p:nvSpPr>
          <p:cNvPr id="731" name="Text Placeholder 11">
            <a:extLst>
              <a:ext uri="{FF2B5EF4-FFF2-40B4-BE49-F238E27FC236}">
                <a16:creationId xmlns:a16="http://schemas.microsoft.com/office/drawing/2014/main" id="{CE2F38F5-0DDC-0BA5-971C-588B8B0EF5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55671" y="2467602"/>
            <a:ext cx="6968376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732" name="Text Placeholder 17">
            <a:extLst>
              <a:ext uri="{FF2B5EF4-FFF2-40B4-BE49-F238E27FC236}">
                <a16:creationId xmlns:a16="http://schemas.microsoft.com/office/drawing/2014/main" id="{67BE7FA6-648A-CD87-FF03-3FFDECCE3EC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55671" y="1383721"/>
            <a:ext cx="6968376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title – not to exceed two lines of 32pt text</a:t>
            </a:r>
          </a:p>
        </p:txBody>
      </p:sp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C57070E0-0056-7AFF-0021-C6967B5516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3645335"/>
            <a:ext cx="3741126" cy="3302326"/>
          </a:xfrm>
          <a:prstGeom prst="rect">
            <a:avLst/>
          </a:prstGeom>
        </p:spPr>
        <p:txBody>
          <a:bodyPr anchor="b" anchorCtr="0"/>
          <a:lstStyle>
            <a:lvl1pPr marL="0" indent="0" algn="r">
              <a:buFontTx/>
              <a:buNone/>
              <a:defRPr sz="18600" b="0" baseline="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357292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slide /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low confidence">
            <a:extLst>
              <a:ext uri="{FF2B5EF4-FFF2-40B4-BE49-F238E27FC236}">
                <a16:creationId xmlns:a16="http://schemas.microsoft.com/office/drawing/2014/main" id="{9E14D075-EC9E-FCA5-D93C-47C392E5C1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25"/>
          <a:stretch/>
        </p:blipFill>
        <p:spPr>
          <a:xfrm>
            <a:off x="4038600" y="0"/>
            <a:ext cx="8153400" cy="6858000"/>
          </a:xfrm>
          <a:prstGeom prst="rect">
            <a:avLst/>
          </a:prstGeom>
        </p:spPr>
      </p:pic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C57070E0-0056-7AFF-0021-C6967B5516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" y="3645335"/>
            <a:ext cx="3741126" cy="3302326"/>
          </a:xfrm>
          <a:prstGeom prst="rect">
            <a:avLst/>
          </a:prstGeom>
        </p:spPr>
        <p:txBody>
          <a:bodyPr anchor="b" anchorCtr="0"/>
          <a:lstStyle>
            <a:lvl1pPr marL="0" indent="0" algn="r">
              <a:buFontTx/>
              <a:buNone/>
              <a:defRPr sz="18600" b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4CFE6B66-4FF2-3418-409E-3667F3ED7F1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55671" y="2467602"/>
            <a:ext cx="6968376" cy="30114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presenter name</a:t>
            </a:r>
          </a:p>
        </p:txBody>
      </p:sp>
      <p:sp>
        <p:nvSpPr>
          <p:cNvPr id="5" name="Text Placeholder 17">
            <a:extLst>
              <a:ext uri="{FF2B5EF4-FFF2-40B4-BE49-F238E27FC236}">
                <a16:creationId xmlns:a16="http://schemas.microsoft.com/office/drawing/2014/main" id="{3AC471F7-707D-D9A8-D169-5961D07BE4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55671" y="1383721"/>
            <a:ext cx="6968376" cy="1051515"/>
          </a:xfrm>
          <a:prstGeom prst="rect">
            <a:avLst/>
          </a:prstGeom>
        </p:spPr>
        <p:txBody>
          <a:bodyPr anchor="b" anchorCtr="0"/>
          <a:lstStyle>
            <a:lvl1pPr marL="0" indent="0" algn="l">
              <a:buFontTx/>
              <a:buNone/>
              <a:defRPr sz="3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title – not to exceed two lines of 32pt text</a:t>
            </a:r>
          </a:p>
        </p:txBody>
      </p:sp>
    </p:spTree>
    <p:extLst>
      <p:ext uri="{BB962C8B-B14F-4D97-AF65-F5344CB8AC3E}">
        <p14:creationId xmlns:p14="http://schemas.microsoft.com/office/powerpoint/2010/main" val="195210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38246C-92F2-269E-B9A7-EE67559A9864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79AF23-F889-5EC3-4D35-5B9ABBF0272B}"/>
              </a:ext>
            </a:extLst>
          </p:cNvPr>
          <p:cNvSpPr txBox="1"/>
          <p:nvPr/>
        </p:nvSpPr>
        <p:spPr>
          <a:xfrm>
            <a:off x="-1" y="2751891"/>
            <a:ext cx="1219200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 dirty="0"/>
              <a:t>CONTENT SLIDES</a:t>
            </a:r>
          </a:p>
          <a:p>
            <a:pPr lvl="0" algn="ctr"/>
            <a:r>
              <a:rPr lang="en-US" dirty="0"/>
              <a:t>(THIS SLIDE NOT FOR USE IN PRESENTATIONS)</a:t>
            </a:r>
          </a:p>
        </p:txBody>
      </p:sp>
    </p:spTree>
    <p:extLst>
      <p:ext uri="{BB962C8B-B14F-4D97-AF65-F5344CB8AC3E}">
        <p14:creationId xmlns:p14="http://schemas.microsoft.com/office/powerpoint/2010/main" val="294798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/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77F22820-51A4-4F13-DD04-51631D1EA1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13">
            <a:extLst>
              <a:ext uri="{FF2B5EF4-FFF2-40B4-BE49-F238E27FC236}">
                <a16:creationId xmlns:a16="http://schemas.microsoft.com/office/drawing/2014/main" id="{49D1E78D-5829-15AB-5184-68D9F14EBF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651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7AF82B3A-95AA-5AF3-3703-612E672DB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8" y="1398257"/>
            <a:ext cx="1093166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12DBE8BC-B087-B804-1CB8-4961C4A39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8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/3 + 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15CB5B9-3F00-9527-4E8C-0955E740D740}"/>
              </a:ext>
            </a:extLst>
          </p:cNvPr>
          <p:cNvCxnSpPr>
            <a:cxnSpLocks/>
          </p:cNvCxnSpPr>
          <p:nvPr/>
        </p:nvCxnSpPr>
        <p:spPr>
          <a:xfrm>
            <a:off x="4057101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A775F8A6-044C-49E8-2DEC-26A1B988E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FA9F13B-DB04-7970-115E-F534C8FC8FA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Footer Placeholder 13">
            <a:extLst>
              <a:ext uri="{FF2B5EF4-FFF2-40B4-BE49-F238E27FC236}">
                <a16:creationId xmlns:a16="http://schemas.microsoft.com/office/drawing/2014/main" id="{29350C5B-3021-9F75-FC7A-D0C3B33468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0CAA617D-5194-E2ED-3980-7933A260F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342E2055-2934-CD7C-15CA-5741FBF350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32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ooter Placeholder 13">
            <a:extLst>
              <a:ext uri="{FF2B5EF4-FFF2-40B4-BE49-F238E27FC236}">
                <a16:creationId xmlns:a16="http://schemas.microsoft.com/office/drawing/2014/main" id="{19489E9F-A02A-0FF3-E067-47EABEB9D7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611EEFE-12E2-A684-AF00-6057D2B4DA6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87829" y="1384300"/>
            <a:ext cx="5088062" cy="48253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24547B-25F7-2809-2AAB-5F9EE34D05F5}"/>
              </a:ext>
            </a:extLst>
          </p:cNvPr>
          <p:cNvCxnSpPr>
            <a:cxnSpLocks/>
          </p:cNvCxnSpPr>
          <p:nvPr/>
        </p:nvCxnSpPr>
        <p:spPr>
          <a:xfrm>
            <a:off x="6030686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D7EF5A6-6206-388B-1286-91BBBF58897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431429" y="1384300"/>
            <a:ext cx="5088062" cy="48253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D6B5D00F-0AAC-D8A7-46B3-426F8F3EC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91FE66B6-CABB-55A1-F20B-20EA4F3BCF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54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x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rallelogram 8">
            <a:extLst>
              <a:ext uri="{FF2B5EF4-FFF2-40B4-BE49-F238E27FC236}">
                <a16:creationId xmlns:a16="http://schemas.microsoft.com/office/drawing/2014/main" id="{C8DEA0F1-3446-5529-76DA-B20979FF0547}"/>
              </a:ext>
            </a:extLst>
          </p:cNvPr>
          <p:cNvSpPr/>
          <p:nvPr/>
        </p:nvSpPr>
        <p:spPr>
          <a:xfrm flipV="1">
            <a:off x="-330094" y="6462074"/>
            <a:ext cx="11276778" cy="183227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Parallelogram 8">
            <a:extLst>
              <a:ext uri="{FF2B5EF4-FFF2-40B4-BE49-F238E27FC236}">
                <a16:creationId xmlns:a16="http://schemas.microsoft.com/office/drawing/2014/main" id="{614A42A2-885F-7A91-1FD6-BC23FD07A27E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rgbClr val="003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2E24D2A-9648-0625-A124-3458E68FF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D250B73-3588-0777-B4E2-3D3B9D5AF2A8}"/>
              </a:ext>
            </a:extLst>
          </p:cNvPr>
          <p:cNvCxnSpPr>
            <a:cxnSpLocks/>
          </p:cNvCxnSpPr>
          <p:nvPr/>
        </p:nvCxnSpPr>
        <p:spPr>
          <a:xfrm>
            <a:off x="4101794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014CF41-FE22-04BB-F77D-2FDD93BE8623}"/>
              </a:ext>
            </a:extLst>
          </p:cNvPr>
          <p:cNvCxnSpPr>
            <a:cxnSpLocks/>
          </p:cNvCxnSpPr>
          <p:nvPr/>
        </p:nvCxnSpPr>
        <p:spPr>
          <a:xfrm>
            <a:off x="8005527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4DD2614-BE7F-866F-1875-AA6CC7F118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4B468CD-52CD-27E2-10BB-FEC8B73A197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91562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F16719A8-7902-BD1F-B566-2C0F8434C8E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395294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Footer Placeholder 13">
            <a:extLst>
              <a:ext uri="{FF2B5EF4-FFF2-40B4-BE49-F238E27FC236}">
                <a16:creationId xmlns:a16="http://schemas.microsoft.com/office/drawing/2014/main" id="{1CDF130E-557A-B1D2-B78D-7EF01796E4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CA66B97F-4268-26CD-C8D1-623AEA2F5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7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A2C6EDA4-BACE-536B-6D43-A34A9A51E4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8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/3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821F58AA-8A7B-7436-8E92-95BDE8ADC3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" r="66674"/>
          <a:stretch/>
        </p:blipFill>
        <p:spPr>
          <a:xfrm>
            <a:off x="1" y="-20393"/>
            <a:ext cx="4038600" cy="6878393"/>
          </a:xfrm>
          <a:prstGeom prst="rect">
            <a:avLst/>
          </a:prstGeom>
        </p:spPr>
      </p:pic>
      <p:sp>
        <p:nvSpPr>
          <p:cNvPr id="9" name="Parallelogram 8">
            <a:extLst>
              <a:ext uri="{FF2B5EF4-FFF2-40B4-BE49-F238E27FC236}">
                <a16:creationId xmlns:a16="http://schemas.microsoft.com/office/drawing/2014/main" id="{49431F4F-4047-2F95-A3FE-6DC3A8F95724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51FFB3C2-DA0B-8C08-534C-682F63A9D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7650" y="6356350"/>
            <a:ext cx="3613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AE66109-2785-72F1-2C1D-9B2D0C4A6063}"/>
              </a:ext>
            </a:extLst>
          </p:cNvPr>
          <p:cNvCxnSpPr/>
          <p:nvPr/>
        </p:nvCxnSpPr>
        <p:spPr>
          <a:xfrm>
            <a:off x="4057101" y="662066"/>
            <a:ext cx="0" cy="553386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3BAA87D-314C-A459-8F20-FFF1C9D2F2D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3B182D8F-D7A6-3069-F7FF-C73BFA1FF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805ABB-271F-BDC5-7A0E-8E3B7D2B7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2177" y="711047"/>
            <a:ext cx="7117314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A0BAEF91-E4F2-9C22-26BC-05E4DF79BE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90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lit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0304FEA1-898D-EB9F-3515-C461A06058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" r="49850"/>
          <a:stretch/>
        </p:blipFill>
        <p:spPr>
          <a:xfrm>
            <a:off x="0" y="-20393"/>
            <a:ext cx="6096000" cy="6878393"/>
          </a:xfrm>
          <a:prstGeom prst="rect">
            <a:avLst/>
          </a:prstGeom>
        </p:spPr>
      </p:pic>
      <p:sp>
        <p:nvSpPr>
          <p:cNvPr id="10" name="Parallelogram 8">
            <a:extLst>
              <a:ext uri="{FF2B5EF4-FFF2-40B4-BE49-F238E27FC236}">
                <a16:creationId xmlns:a16="http://schemas.microsoft.com/office/drawing/2014/main" id="{5CCB4F08-B053-C804-E38E-477524425A2E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92BCA7E4-CFA0-B2DE-4CCE-B11A5A95F0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765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99FDDDDC-9AF0-195D-9D08-4F6B7E7FE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06225"/>
            <a:ext cx="5148941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62420D4-325E-23A0-EAA1-14702845F0C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26357" y="706224"/>
            <a:ext cx="5123386" cy="454025"/>
          </a:xfrm>
        </p:spPr>
        <p:txBody>
          <a:bodyPr anchor="b" anchorCtr="0"/>
          <a:lstStyle>
            <a:lvl1pPr marL="0" indent="0">
              <a:buFont typeface="+mj-lt"/>
              <a:buNone/>
              <a:defRPr sz="28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7526CB05-C727-E507-E689-6D674F5C382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26358" y="1398257"/>
            <a:ext cx="5123386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CDE52F6F-A88B-6D01-956A-524181BD9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5148940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31812242-EA99-3B2E-C400-A500817222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54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1/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6B2287C-E5E2-88C0-0930-906AB0208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8" y="1398257"/>
            <a:ext cx="1093166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Footer Placeholder 13">
            <a:extLst>
              <a:ext uri="{FF2B5EF4-FFF2-40B4-BE49-F238E27FC236}">
                <a16:creationId xmlns:a16="http://schemas.microsoft.com/office/drawing/2014/main" id="{8613B369-E567-CF84-AF3E-37AF288EB8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6" name="Picture 5" descr="Shape&#10;&#10;Description automatically generated with low confidence">
            <a:extLst>
              <a:ext uri="{FF2B5EF4-FFF2-40B4-BE49-F238E27FC236}">
                <a16:creationId xmlns:a16="http://schemas.microsoft.com/office/drawing/2014/main" id="{B750C0BE-D13A-55F4-1EEE-488A1CE617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A172CEFB-3831-F52D-BE79-CCC8DF94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7E31F8F9-6EE2-49AD-FC99-B3DE039C6D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4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1/3 + 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 with low confidence">
            <a:extLst>
              <a:ext uri="{FF2B5EF4-FFF2-40B4-BE49-F238E27FC236}">
                <a16:creationId xmlns:a16="http://schemas.microsoft.com/office/drawing/2014/main" id="{41D848E5-DD8C-6D1F-BAF4-3D7DDF1165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7ACE0C3-D1E4-BF69-E34E-D7B5C85AB1F5}"/>
              </a:ext>
            </a:extLst>
          </p:cNvPr>
          <p:cNvCxnSpPr>
            <a:cxnSpLocks/>
          </p:cNvCxnSpPr>
          <p:nvPr/>
        </p:nvCxnSpPr>
        <p:spPr>
          <a:xfrm>
            <a:off x="4057101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B1BB401B-C5A4-F205-40C5-61FCB6E54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14DC1DA-272B-6A1B-4ED8-E58F4F07670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Footer Placeholder 13">
            <a:extLst>
              <a:ext uri="{FF2B5EF4-FFF2-40B4-BE49-F238E27FC236}">
                <a16:creationId xmlns:a16="http://schemas.microsoft.com/office/drawing/2014/main" id="{3EC4A351-D621-D528-1A18-208571FD39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AD3D53E6-8488-0D1D-331A-0F0FB3965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49697695-AFD3-1923-4B1B-3FE4A0CDE1C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6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F3CB391D-5F03-2BDB-826A-3B5CC5BD1C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A4C9279-FB76-0E2C-50CC-B25A21A2949B}"/>
              </a:ext>
            </a:extLst>
          </p:cNvPr>
          <p:cNvCxnSpPr>
            <a:cxnSpLocks/>
          </p:cNvCxnSpPr>
          <p:nvPr/>
        </p:nvCxnSpPr>
        <p:spPr>
          <a:xfrm>
            <a:off x="6096000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Shape&#10;&#10;Description automatically generated with low confidence">
            <a:extLst>
              <a:ext uri="{FF2B5EF4-FFF2-40B4-BE49-F238E27FC236}">
                <a16:creationId xmlns:a16="http://schemas.microsoft.com/office/drawing/2014/main" id="{1C54085C-6881-CB36-0665-AA71BA20BD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EF08A20A-FCCE-77CB-3DB3-9BE17EAE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D1CAAA6-8E5B-2720-13FD-078FDC799631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04278" y="1398257"/>
            <a:ext cx="501521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4A55317E-34EE-9967-B96C-FD3D986091F9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587828" y="1398257"/>
            <a:ext cx="5015213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6B9E4F2B-ABEF-4D35-BE3A-1956C320B9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8">
            <a:extLst>
              <a:ext uri="{FF2B5EF4-FFF2-40B4-BE49-F238E27FC236}">
                <a16:creationId xmlns:a16="http://schemas.microsoft.com/office/drawing/2014/main" id="{D78C4940-AFBC-B113-3D79-9C5275AAB4C9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F74867B5-5AAC-6997-927E-E8D239A02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09A86BA-DBC4-7202-29D3-FF66BC4C1E02}"/>
              </a:ext>
            </a:extLst>
          </p:cNvPr>
          <p:cNvCxnSpPr>
            <a:cxnSpLocks/>
          </p:cNvCxnSpPr>
          <p:nvPr/>
        </p:nvCxnSpPr>
        <p:spPr>
          <a:xfrm>
            <a:off x="4101794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28D4869-5185-EE96-CE44-0980BB9F034E}"/>
              </a:ext>
            </a:extLst>
          </p:cNvPr>
          <p:cNvCxnSpPr>
            <a:cxnSpLocks/>
          </p:cNvCxnSpPr>
          <p:nvPr/>
        </p:nvCxnSpPr>
        <p:spPr>
          <a:xfrm>
            <a:off x="8005527" y="1398257"/>
            <a:ext cx="0" cy="4811370"/>
          </a:xfrm>
          <a:prstGeom prst="line">
            <a:avLst/>
          </a:prstGeom>
          <a:ln w="25400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4B7E845-DCF5-5E00-6298-390FAE5F14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46DC1D6-99C9-783C-29EC-BDFD811F9D9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91562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2E890847-0FB2-643A-E11D-E5D514BEF70A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395294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Footer Placeholder 13">
            <a:extLst>
              <a:ext uri="{FF2B5EF4-FFF2-40B4-BE49-F238E27FC236}">
                <a16:creationId xmlns:a16="http://schemas.microsoft.com/office/drawing/2014/main" id="{6332D961-AC77-1770-3EAF-C1B0ECC8C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040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19" name="Picture 18" descr="Shape&#10;&#10;Description automatically generated with low confidence">
            <a:extLst>
              <a:ext uri="{FF2B5EF4-FFF2-40B4-BE49-F238E27FC236}">
                <a16:creationId xmlns:a16="http://schemas.microsoft.com/office/drawing/2014/main" id="{4924C8AE-D71D-EC82-B5AD-4ED452E84D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96"/>
          <a:stretch/>
        </p:blipFill>
        <p:spPr>
          <a:xfrm>
            <a:off x="0" y="-1"/>
            <a:ext cx="12192000" cy="1273630"/>
          </a:xfrm>
          <a:prstGeom prst="rect">
            <a:avLst/>
          </a:prstGeom>
        </p:spPr>
      </p:pic>
      <p:sp>
        <p:nvSpPr>
          <p:cNvPr id="21" name="Title Placeholder 1">
            <a:extLst>
              <a:ext uri="{FF2B5EF4-FFF2-40B4-BE49-F238E27FC236}">
                <a16:creationId xmlns:a16="http://schemas.microsoft.com/office/drawing/2014/main" id="{ED4CC2DD-5EF4-B966-4BC0-A33A10D6D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7144A3B9-E2BF-7AA6-FF12-CE34482EE6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6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/3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hape&#10;&#10;Description automatically generated with low confidence">
            <a:extLst>
              <a:ext uri="{FF2B5EF4-FFF2-40B4-BE49-F238E27FC236}">
                <a16:creationId xmlns:a16="http://schemas.microsoft.com/office/drawing/2014/main" id="{0DBD0D20-83F5-2A2D-8DFF-FA882D9B13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75"/>
          <a:stretch/>
        </p:blipFill>
        <p:spPr>
          <a:xfrm>
            <a:off x="0" y="0"/>
            <a:ext cx="4038600" cy="6858000"/>
          </a:xfrm>
          <a:prstGeom prst="rect">
            <a:avLst/>
          </a:prstGeom>
        </p:spPr>
      </p:pic>
      <p:sp>
        <p:nvSpPr>
          <p:cNvPr id="9" name="Parallelogram 8">
            <a:extLst>
              <a:ext uri="{FF2B5EF4-FFF2-40B4-BE49-F238E27FC236}">
                <a16:creationId xmlns:a16="http://schemas.microsoft.com/office/drawing/2014/main" id="{49431F4F-4047-2F95-A3FE-6DC3A8F95724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51FFB3C2-DA0B-8C08-534C-682F63A9D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9" y="6356350"/>
            <a:ext cx="32729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AE66109-2785-72F1-2C1D-9B2D0C4A6063}"/>
              </a:ext>
            </a:extLst>
          </p:cNvPr>
          <p:cNvCxnSpPr/>
          <p:nvPr/>
        </p:nvCxnSpPr>
        <p:spPr>
          <a:xfrm>
            <a:off x="4057101" y="662066"/>
            <a:ext cx="0" cy="553386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3BAA87D-314C-A459-8F20-FFF1C9D2F2D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02177" y="1398257"/>
            <a:ext cx="7572102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3B182D8F-D7A6-3069-F7FF-C73BFA1FF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3124197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ADD3C77C-4178-9F2C-7942-5290B1AA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2177" y="711047"/>
            <a:ext cx="7117314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ACF61387-64F3-DB2B-F6F8-2ACD7FE637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65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lit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05723548-D4B1-1407-81CF-FE69F36627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0000"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10" name="Parallelogram 8">
            <a:extLst>
              <a:ext uri="{FF2B5EF4-FFF2-40B4-BE49-F238E27FC236}">
                <a16:creationId xmlns:a16="http://schemas.microsoft.com/office/drawing/2014/main" id="{5CCB4F08-B053-C804-E38E-477524425A2E}"/>
              </a:ext>
            </a:extLst>
          </p:cNvPr>
          <p:cNvSpPr/>
          <p:nvPr/>
        </p:nvSpPr>
        <p:spPr>
          <a:xfrm rot="10800000">
            <a:off x="11519491" y="6461738"/>
            <a:ext cx="945601" cy="18356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243" h="235324">
                <a:moveTo>
                  <a:pt x="836" y="235324"/>
                </a:moveTo>
                <a:cubicBezTo>
                  <a:pt x="1695" y="160102"/>
                  <a:pt x="-667" y="75222"/>
                  <a:pt x="192" y="0"/>
                </a:cubicBezTo>
                <a:lnTo>
                  <a:pt x="1212243" y="4598"/>
                </a:lnTo>
                <a:lnTo>
                  <a:pt x="1054477" y="235234"/>
                </a:lnTo>
                <a:lnTo>
                  <a:pt x="836" y="235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FDD73-5B48-479C-A277-BCC6BE8E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13">
            <a:extLst>
              <a:ext uri="{FF2B5EF4-FFF2-40B4-BE49-F238E27FC236}">
                <a16:creationId xmlns:a16="http://schemas.microsoft.com/office/drawing/2014/main" id="{92BCA7E4-CFA0-B2DE-4CCE-B11A5A95F0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7828" y="6356350"/>
            <a:ext cx="37746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417E4335-65BB-49BE-1F64-EF44699E5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06225"/>
            <a:ext cx="5148941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983B143F-B4A3-D337-7B4A-A310035CBEA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26357" y="706224"/>
            <a:ext cx="5123386" cy="454025"/>
          </a:xfrm>
        </p:spPr>
        <p:txBody>
          <a:bodyPr anchor="b" anchorCtr="0"/>
          <a:lstStyle>
            <a:lvl1pPr marL="0" indent="0">
              <a:buFont typeface="+mj-lt"/>
              <a:buNone/>
              <a:defRPr sz="28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35AAEC3-B45E-AA29-CFFF-9D13661B9B1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26358" y="1398257"/>
            <a:ext cx="5123386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/>
            </a:lvl1pPr>
            <a:lvl2pPr>
              <a:defRPr sz="1600" baseline="0"/>
            </a:lvl2pPr>
            <a:lvl3pPr>
              <a:defRPr sz="1600" baseline="0"/>
            </a:lvl3pPr>
            <a:lvl4pPr>
              <a:defRPr sz="1600"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BDE5FE90-0065-819C-54DC-31204CA194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398257"/>
            <a:ext cx="5148940" cy="4748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2000" baseline="0">
                <a:solidFill>
                  <a:schemeClr val="bg1"/>
                </a:solidFill>
              </a:defRPr>
            </a:lvl1pPr>
            <a:lvl2pPr>
              <a:defRPr sz="1600" baseline="0">
                <a:solidFill>
                  <a:schemeClr val="bg1"/>
                </a:solidFill>
              </a:defRPr>
            </a:lvl2pPr>
            <a:lvl3pPr>
              <a:defRPr sz="1600" baseline="0">
                <a:solidFill>
                  <a:schemeClr val="bg1"/>
                </a:solidFill>
              </a:defRPr>
            </a:lvl3pPr>
            <a:lvl4pPr>
              <a:defRPr sz="1600" baseline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E3A2367B-338A-32FB-53B4-D40C70A3B8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4"/>
          <a:stretch/>
        </p:blipFill>
        <p:spPr>
          <a:xfrm>
            <a:off x="10967441" y="6409695"/>
            <a:ext cx="531293" cy="25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point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38246C-92F2-269E-B9A7-EE67559A9864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E085C5-5C9E-C8ED-F04F-E45D5879345C}"/>
              </a:ext>
            </a:extLst>
          </p:cNvPr>
          <p:cNvSpPr txBox="1"/>
          <p:nvPr/>
        </p:nvSpPr>
        <p:spPr>
          <a:xfrm>
            <a:off x="-1" y="2751891"/>
            <a:ext cx="1219200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 dirty="0"/>
              <a:t>KEY POINT SLIDES</a:t>
            </a:r>
          </a:p>
          <a:p>
            <a:pPr lvl="0" algn="ctr"/>
            <a:r>
              <a:rPr lang="en-US" dirty="0"/>
              <a:t>(THIS SLIDE NOT FOR USE IN PRESENTATIONS)</a:t>
            </a:r>
          </a:p>
        </p:txBody>
      </p:sp>
    </p:spTree>
    <p:extLst>
      <p:ext uri="{BB962C8B-B14F-4D97-AF65-F5344CB8AC3E}">
        <p14:creationId xmlns:p14="http://schemas.microsoft.com/office/powerpoint/2010/main" val="417187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point full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DFC102A2-35AF-13AF-DD80-51298ABAB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55" y="-20393"/>
            <a:ext cx="12228255" cy="6878393"/>
          </a:xfrm>
          <a:prstGeom prst="rect">
            <a:avLst/>
          </a:prstGeom>
        </p:spPr>
      </p:pic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16926D1-9CBB-2CAC-EF73-3018A341F3D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80457" y="1132115"/>
            <a:ext cx="9198429" cy="4582886"/>
          </a:xfrm>
        </p:spPr>
        <p:txBody>
          <a:bodyPr lIns="0" tIns="0" rIns="0" bIns="0" anchor="ctr" anchorCtr="0"/>
          <a:lstStyle>
            <a:lvl1pPr marL="0" indent="0" algn="ctr">
              <a:buFontTx/>
              <a:buNone/>
              <a:defRPr sz="48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key point here. </a:t>
            </a:r>
            <a:br>
              <a:rPr lang="en-US" dirty="0"/>
            </a:br>
            <a:r>
              <a:rPr lang="en-US" dirty="0"/>
              <a:t>No more than four lines of text. </a:t>
            </a:r>
            <a:br>
              <a:rPr lang="en-US" dirty="0"/>
            </a:br>
            <a:r>
              <a:rPr lang="en-US" dirty="0"/>
              <a:t>Use 48pt type.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6496B4D-A28B-8D52-0A2E-AD836E3C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25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point 1/3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95BBE8B-E105-1D7B-4D9D-FCD22EFBF5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16926D1-9CBB-2CAC-EF73-3018A341F3D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48104" y="1146935"/>
            <a:ext cx="6876046" cy="4564132"/>
          </a:xfrm>
        </p:spPr>
        <p:txBody>
          <a:bodyPr lIns="0" tIns="0" rIns="0" bIns="0" anchor="ctr" anchorCtr="0"/>
          <a:lstStyle>
            <a:lvl1pPr marL="0" indent="0" algn="l">
              <a:buFontTx/>
              <a:buNone/>
              <a:defRPr sz="4800" b="0" i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Edit key point here. </a:t>
            </a:r>
            <a:br>
              <a:rPr lang="en-US" dirty="0"/>
            </a:br>
            <a:r>
              <a:rPr lang="en-US" dirty="0"/>
              <a:t>No more than four lines of text. Use 48pt type.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6496B4D-A28B-8D52-0A2E-AD836E3C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6C4883E-4339-CCDB-DFDF-08A9F0B3AA0B}"/>
              </a:ext>
            </a:extLst>
          </p:cNvPr>
          <p:cNvCxnSpPr>
            <a:cxnSpLocks/>
          </p:cNvCxnSpPr>
          <p:nvPr/>
        </p:nvCxnSpPr>
        <p:spPr>
          <a:xfrm>
            <a:off x="4057101" y="1146934"/>
            <a:ext cx="0" cy="4564132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4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point 1/3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AFED06D2-5C21-03CD-C8FE-FCFDA9564A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16926D1-9CBB-2CAC-EF73-3018A341F3D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8678" y="1146935"/>
            <a:ext cx="6876046" cy="4564132"/>
          </a:xfrm>
        </p:spPr>
        <p:txBody>
          <a:bodyPr lIns="0" tIns="0" rIns="0" bIns="0" anchor="ctr" anchorCtr="0"/>
          <a:lstStyle>
            <a:lvl1pPr marL="0" indent="0" algn="r">
              <a:buFontTx/>
              <a:buNone/>
              <a:defRPr sz="4800" b="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key point here. </a:t>
            </a:r>
            <a:br>
              <a:rPr lang="en-US" dirty="0"/>
            </a:br>
            <a:r>
              <a:rPr lang="en-US" dirty="0"/>
              <a:t>No more than four lines of text. Use 48pt type.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6496B4D-A28B-8D52-0A2E-AD836E3C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6C4883E-4339-CCDB-DFDF-08A9F0B3AA0B}"/>
              </a:ext>
            </a:extLst>
          </p:cNvPr>
          <p:cNvCxnSpPr>
            <a:cxnSpLocks/>
          </p:cNvCxnSpPr>
          <p:nvPr/>
        </p:nvCxnSpPr>
        <p:spPr>
          <a:xfrm>
            <a:off x="8115300" y="1146934"/>
            <a:ext cx="0" cy="456413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30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97">
            <a:extLst>
              <a:ext uri="{FF2B5EF4-FFF2-40B4-BE49-F238E27FC236}">
                <a16:creationId xmlns:a16="http://schemas.microsoft.com/office/drawing/2014/main" id="{59316A4D-FF6E-82B5-35F7-F8F6212B0729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9DEC66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A62A0E-A6AC-FBB8-76DD-2B28344A306C}"/>
              </a:ext>
            </a:extLst>
          </p:cNvPr>
          <p:cNvSpPr txBox="1"/>
          <p:nvPr/>
        </p:nvSpPr>
        <p:spPr>
          <a:xfrm>
            <a:off x="-1" y="2751891"/>
            <a:ext cx="1219200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6400" b="1" dirty="0"/>
              <a:t>CLOSING SLIDES</a:t>
            </a:r>
          </a:p>
          <a:p>
            <a:pPr lvl="0" algn="ctr"/>
            <a:r>
              <a:rPr lang="en-US" dirty="0"/>
              <a:t>(THIS SLIDE NOT FOR USE IN PRESENTATIONS)</a:t>
            </a:r>
          </a:p>
        </p:txBody>
      </p:sp>
    </p:spTree>
    <p:extLst>
      <p:ext uri="{BB962C8B-B14F-4D97-AF65-F5344CB8AC3E}">
        <p14:creationId xmlns:p14="http://schemas.microsoft.com/office/powerpoint/2010/main" val="367561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HQ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ky, outdoor, grass&#10;&#10;Description automatically generated">
            <a:extLst>
              <a:ext uri="{FF2B5EF4-FFF2-40B4-BE49-F238E27FC236}">
                <a16:creationId xmlns:a16="http://schemas.microsoft.com/office/drawing/2014/main" id="{D8935364-8D37-0125-5D17-AF70DF09A0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737" r="20932" b="22119"/>
          <a:stretch/>
        </p:blipFill>
        <p:spPr>
          <a:xfrm>
            <a:off x="-46808" y="0"/>
            <a:ext cx="12522656" cy="6858000"/>
          </a:xfrm>
          <a:prstGeom prst="rect">
            <a:avLst/>
          </a:prstGeom>
        </p:spPr>
      </p:pic>
      <p:pic>
        <p:nvPicPr>
          <p:cNvPr id="2" name="Picture 1" descr="Shape&#10;&#10;Description automatically generated with low confidence">
            <a:extLst>
              <a:ext uri="{FF2B5EF4-FFF2-40B4-BE49-F238E27FC236}">
                <a16:creationId xmlns:a16="http://schemas.microsoft.com/office/drawing/2014/main" id="{07D6487C-B523-89E7-6F00-2B7CE33B2F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75"/>
          <a:stretch/>
        </p:blipFill>
        <p:spPr>
          <a:xfrm>
            <a:off x="2287" y="-1"/>
            <a:ext cx="4038600" cy="6858000"/>
          </a:xfrm>
          <a:prstGeom prst="rect">
            <a:avLst/>
          </a:prstGeom>
        </p:spPr>
      </p:pic>
      <p:sp>
        <p:nvSpPr>
          <p:cNvPr id="769" name="Text Placeholder 17">
            <a:extLst>
              <a:ext uri="{FF2B5EF4-FFF2-40B4-BE49-F238E27FC236}">
                <a16:creationId xmlns:a16="http://schemas.microsoft.com/office/drawing/2014/main" id="{373E93A8-C524-EEDA-91F3-BD954578D3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848" y="2777592"/>
            <a:ext cx="3297478" cy="1864596"/>
          </a:xfrm>
          <a:prstGeom prst="rect">
            <a:avLst/>
          </a:prstGeom>
        </p:spPr>
        <p:txBody>
          <a:bodyPr anchor="t" anchorCtr="0"/>
          <a:lstStyle>
            <a:lvl1pPr marL="0" indent="0" algn="l">
              <a:buFontTx/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“thank you” message here</a:t>
            </a:r>
          </a:p>
        </p:txBody>
      </p:sp>
      <p:pic>
        <p:nvPicPr>
          <p:cNvPr id="864" name="Picture 863" descr="Logo, company name&#10;&#10;Description automatically generated">
            <a:extLst>
              <a:ext uri="{FF2B5EF4-FFF2-40B4-BE49-F238E27FC236}">
                <a16:creationId xmlns:a16="http://schemas.microsoft.com/office/drawing/2014/main" id="{337A39BE-D088-6D61-5015-4AA37C4CD7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46" y="2012046"/>
            <a:ext cx="689016" cy="334665"/>
          </a:xfrm>
          <a:prstGeom prst="rect">
            <a:avLst/>
          </a:prstGeom>
        </p:spPr>
      </p:pic>
      <p:sp>
        <p:nvSpPr>
          <p:cNvPr id="4" name="Parallelogram 8">
            <a:extLst>
              <a:ext uri="{FF2B5EF4-FFF2-40B4-BE49-F238E27FC236}">
                <a16:creationId xmlns:a16="http://schemas.microsoft.com/office/drawing/2014/main" id="{E78F040D-D5EF-8C66-0DA3-2F1126476F5C}"/>
              </a:ext>
            </a:extLst>
          </p:cNvPr>
          <p:cNvSpPr/>
          <p:nvPr/>
        </p:nvSpPr>
        <p:spPr>
          <a:xfrm flipV="1">
            <a:off x="-8078843" y="2091711"/>
            <a:ext cx="10790941" cy="17533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49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GEA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C30D84DC-49CB-02A9-5433-6E2C696E93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" t="7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081DD02C-BFB2-148C-C31D-76190F4947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6657"/>
          <a:stretch/>
        </p:blipFill>
        <p:spPr>
          <a:xfrm>
            <a:off x="-36255" y="-20393"/>
            <a:ext cx="4077142" cy="6878393"/>
          </a:xfrm>
          <a:prstGeom prst="rect">
            <a:avLst/>
          </a:prstGeom>
        </p:spPr>
      </p:pic>
      <p:sp>
        <p:nvSpPr>
          <p:cNvPr id="769" name="Text Placeholder 17">
            <a:extLst>
              <a:ext uri="{FF2B5EF4-FFF2-40B4-BE49-F238E27FC236}">
                <a16:creationId xmlns:a16="http://schemas.microsoft.com/office/drawing/2014/main" id="{373E93A8-C524-EEDA-91F3-BD954578D3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848" y="2777592"/>
            <a:ext cx="3297478" cy="1864596"/>
          </a:xfrm>
          <a:prstGeom prst="rect">
            <a:avLst/>
          </a:prstGeom>
        </p:spPr>
        <p:txBody>
          <a:bodyPr anchor="t" anchorCtr="0"/>
          <a:lstStyle>
            <a:lvl1pPr marL="0" indent="0" algn="l">
              <a:buFontTx/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“thank you” message here</a:t>
            </a:r>
          </a:p>
        </p:txBody>
      </p:sp>
      <p:pic>
        <p:nvPicPr>
          <p:cNvPr id="864" name="Picture 863" descr="Logo, company name&#10;&#10;Description automatically generated">
            <a:extLst>
              <a:ext uri="{FF2B5EF4-FFF2-40B4-BE49-F238E27FC236}">
                <a16:creationId xmlns:a16="http://schemas.microsoft.com/office/drawing/2014/main" id="{337A39BE-D088-6D61-5015-4AA37C4CD7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46" y="2012046"/>
            <a:ext cx="689016" cy="334665"/>
          </a:xfrm>
          <a:prstGeom prst="rect">
            <a:avLst/>
          </a:prstGeom>
        </p:spPr>
      </p:pic>
      <p:sp>
        <p:nvSpPr>
          <p:cNvPr id="4" name="Parallelogram 8">
            <a:extLst>
              <a:ext uri="{FF2B5EF4-FFF2-40B4-BE49-F238E27FC236}">
                <a16:creationId xmlns:a16="http://schemas.microsoft.com/office/drawing/2014/main" id="{E78F040D-D5EF-8C66-0DA3-2F1126476F5C}"/>
              </a:ext>
            </a:extLst>
          </p:cNvPr>
          <p:cNvSpPr/>
          <p:nvPr/>
        </p:nvSpPr>
        <p:spPr>
          <a:xfrm flipV="1">
            <a:off x="-8078843" y="2091711"/>
            <a:ext cx="10790941" cy="175333"/>
          </a:xfrm>
          <a:custGeom>
            <a:avLst/>
            <a:gdLst>
              <a:gd name="connsiteX0" fmla="*/ 0 w 7474070"/>
              <a:gd name="connsiteY0" fmla="*/ 227417 h 227417"/>
              <a:gd name="connsiteX1" fmla="*/ 0 w 7474070"/>
              <a:gd name="connsiteY1" fmla="*/ 0 h 227417"/>
              <a:gd name="connsiteX2" fmla="*/ 7474070 w 7474070"/>
              <a:gd name="connsiteY2" fmla="*/ 0 h 227417"/>
              <a:gd name="connsiteX3" fmla="*/ 7474070 w 7474070"/>
              <a:gd name="connsiteY3" fmla="*/ 227417 h 227417"/>
              <a:gd name="connsiteX4" fmla="*/ 0 w 7474070"/>
              <a:gd name="connsiteY4" fmla="*/ 227417 h 227417"/>
              <a:gd name="connsiteX0" fmla="*/ 0 w 7474070"/>
              <a:gd name="connsiteY0" fmla="*/ 227417 h 230636"/>
              <a:gd name="connsiteX1" fmla="*/ 0 w 7474070"/>
              <a:gd name="connsiteY1" fmla="*/ 0 h 230636"/>
              <a:gd name="connsiteX2" fmla="*/ 7474070 w 7474070"/>
              <a:gd name="connsiteY2" fmla="*/ 0 h 230636"/>
              <a:gd name="connsiteX3" fmla="*/ 7316304 w 7474070"/>
              <a:gd name="connsiteY3" fmla="*/ 230636 h 230636"/>
              <a:gd name="connsiteX4" fmla="*/ 0 w 7474070"/>
              <a:gd name="connsiteY4" fmla="*/ 227417 h 230636"/>
              <a:gd name="connsiteX0" fmla="*/ 0 w 7474070"/>
              <a:gd name="connsiteY0" fmla="*/ 227417 h 236943"/>
              <a:gd name="connsiteX1" fmla="*/ 0 w 7474070"/>
              <a:gd name="connsiteY1" fmla="*/ 0 h 236943"/>
              <a:gd name="connsiteX2" fmla="*/ 7474070 w 7474070"/>
              <a:gd name="connsiteY2" fmla="*/ 0 h 236943"/>
              <a:gd name="connsiteX3" fmla="*/ 7316304 w 7474070"/>
              <a:gd name="connsiteY3" fmla="*/ 230636 h 236943"/>
              <a:gd name="connsiteX4" fmla="*/ 6256268 w 7474070"/>
              <a:gd name="connsiteY4" fmla="*/ 236943 h 236943"/>
              <a:gd name="connsiteX5" fmla="*/ 0 w 7474070"/>
              <a:gd name="connsiteY5" fmla="*/ 227417 h 236943"/>
              <a:gd name="connsiteX0" fmla="*/ 0 w 7474070"/>
              <a:gd name="connsiteY0" fmla="*/ 232015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6" fmla="*/ 0 w 7474070"/>
              <a:gd name="connsiteY6" fmla="*/ 232015 h 241541"/>
              <a:gd name="connsiteX0" fmla="*/ 6256268 w 7474070"/>
              <a:gd name="connsiteY0" fmla="*/ 241541 h 241541"/>
              <a:gd name="connsiteX1" fmla="*/ 0 w 7474070"/>
              <a:gd name="connsiteY1" fmla="*/ 4598 h 241541"/>
              <a:gd name="connsiteX2" fmla="*/ 6262019 w 7474070"/>
              <a:gd name="connsiteY2" fmla="*/ 0 h 241541"/>
              <a:gd name="connsiteX3" fmla="*/ 7474070 w 7474070"/>
              <a:gd name="connsiteY3" fmla="*/ 4598 h 241541"/>
              <a:gd name="connsiteX4" fmla="*/ 7316304 w 7474070"/>
              <a:gd name="connsiteY4" fmla="*/ 235234 h 241541"/>
              <a:gd name="connsiteX5" fmla="*/ 6256268 w 7474070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212725 w 1217802"/>
              <a:gd name="connsiteY4" fmla="*/ 235930 h 241541"/>
              <a:gd name="connsiteX5" fmla="*/ 0 w 1217802"/>
              <a:gd name="connsiteY5" fmla="*/ 241541 h 241541"/>
              <a:gd name="connsiteX0" fmla="*/ 0 w 1217802"/>
              <a:gd name="connsiteY0" fmla="*/ 241541 h 241541"/>
              <a:gd name="connsiteX1" fmla="*/ 5751 w 1217802"/>
              <a:gd name="connsiteY1" fmla="*/ 0 h 241541"/>
              <a:gd name="connsiteX2" fmla="*/ 1217802 w 1217802"/>
              <a:gd name="connsiteY2" fmla="*/ 4598 h 241541"/>
              <a:gd name="connsiteX3" fmla="*/ 1060036 w 1217802"/>
              <a:gd name="connsiteY3" fmla="*/ 235234 h 241541"/>
              <a:gd name="connsiteX4" fmla="*/ 0 w 1217802"/>
              <a:gd name="connsiteY4" fmla="*/ 241541 h 241541"/>
              <a:gd name="connsiteX0" fmla="*/ 0 w 1214627"/>
              <a:gd name="connsiteY0" fmla="*/ 225666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25666 h 23523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467976 w 1214627"/>
              <a:gd name="connsiteY5" fmla="*/ 231820 h 237294"/>
              <a:gd name="connsiteX6" fmla="*/ 0 w 1214627"/>
              <a:gd name="connsiteY6" fmla="*/ 227726 h 237294"/>
              <a:gd name="connsiteX0" fmla="*/ 0 w 1214627"/>
              <a:gd name="connsiteY0" fmla="*/ 227726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27726 h 237294"/>
              <a:gd name="connsiteX0" fmla="*/ 0 w 1214627"/>
              <a:gd name="connsiteY0" fmla="*/ 234165 h 237294"/>
              <a:gd name="connsiteX1" fmla="*/ 2576 w 1214627"/>
              <a:gd name="connsiteY1" fmla="*/ 2060 h 237294"/>
              <a:gd name="connsiteX2" fmla="*/ 461537 w 1214627"/>
              <a:gd name="connsiteY2" fmla="*/ 0 h 237294"/>
              <a:gd name="connsiteX3" fmla="*/ 1214627 w 1214627"/>
              <a:gd name="connsiteY3" fmla="*/ 6658 h 237294"/>
              <a:gd name="connsiteX4" fmla="*/ 1056861 w 1214627"/>
              <a:gd name="connsiteY4" fmla="*/ 237294 h 237294"/>
              <a:gd name="connsiteX5" fmla="*/ 0 w 1214627"/>
              <a:gd name="connsiteY5" fmla="*/ 234165 h 237294"/>
              <a:gd name="connsiteX0" fmla="*/ 0 w 1214627"/>
              <a:gd name="connsiteY0" fmla="*/ 232105 h 235234"/>
              <a:gd name="connsiteX1" fmla="*/ 2576 w 1214627"/>
              <a:gd name="connsiteY1" fmla="*/ 0 h 235234"/>
              <a:gd name="connsiteX2" fmla="*/ 1214627 w 1214627"/>
              <a:gd name="connsiteY2" fmla="*/ 4598 h 235234"/>
              <a:gd name="connsiteX3" fmla="*/ 1056861 w 1214627"/>
              <a:gd name="connsiteY3" fmla="*/ 235234 h 235234"/>
              <a:gd name="connsiteX4" fmla="*/ 0 w 1214627"/>
              <a:gd name="connsiteY4" fmla="*/ 232105 h 235234"/>
              <a:gd name="connsiteX0" fmla="*/ 836 w 1212243"/>
              <a:gd name="connsiteY0" fmla="*/ 235324 h 235324"/>
              <a:gd name="connsiteX1" fmla="*/ 192 w 1212243"/>
              <a:gd name="connsiteY1" fmla="*/ 0 h 235324"/>
              <a:gd name="connsiteX2" fmla="*/ 1212243 w 1212243"/>
              <a:gd name="connsiteY2" fmla="*/ 4598 h 235324"/>
              <a:gd name="connsiteX3" fmla="*/ 1054477 w 1212243"/>
              <a:gd name="connsiteY3" fmla="*/ 235234 h 235324"/>
              <a:gd name="connsiteX4" fmla="*/ 836 w 1212243"/>
              <a:gd name="connsiteY4" fmla="*/ 235324 h 235324"/>
              <a:gd name="connsiteX0" fmla="*/ 0 w 4417577"/>
              <a:gd name="connsiteY0" fmla="*/ 243125 h 243125"/>
              <a:gd name="connsiteX1" fmla="*/ 3205526 w 4417577"/>
              <a:gd name="connsiteY1" fmla="*/ 0 h 243125"/>
              <a:gd name="connsiteX2" fmla="*/ 4417577 w 4417577"/>
              <a:gd name="connsiteY2" fmla="*/ 4598 h 243125"/>
              <a:gd name="connsiteX3" fmla="*/ 4259811 w 4417577"/>
              <a:gd name="connsiteY3" fmla="*/ 235234 h 243125"/>
              <a:gd name="connsiteX4" fmla="*/ 0 w 4417577"/>
              <a:gd name="connsiteY4" fmla="*/ 243125 h 243125"/>
              <a:gd name="connsiteX0" fmla="*/ 0 w 8357032"/>
              <a:gd name="connsiteY0" fmla="*/ 239225 h 239225"/>
              <a:gd name="connsiteX1" fmla="*/ 7144981 w 8357032"/>
              <a:gd name="connsiteY1" fmla="*/ 0 h 239225"/>
              <a:gd name="connsiteX2" fmla="*/ 8357032 w 8357032"/>
              <a:gd name="connsiteY2" fmla="*/ 4598 h 239225"/>
              <a:gd name="connsiteX3" fmla="*/ 8199266 w 8357032"/>
              <a:gd name="connsiteY3" fmla="*/ 235234 h 239225"/>
              <a:gd name="connsiteX4" fmla="*/ 0 w 8357032"/>
              <a:gd name="connsiteY4" fmla="*/ 239225 h 239225"/>
              <a:gd name="connsiteX0" fmla="*/ 0 w 11102949"/>
              <a:gd name="connsiteY0" fmla="*/ 239225 h 239225"/>
              <a:gd name="connsiteX1" fmla="*/ 9890898 w 11102949"/>
              <a:gd name="connsiteY1" fmla="*/ 0 h 239225"/>
              <a:gd name="connsiteX2" fmla="*/ 11102949 w 11102949"/>
              <a:gd name="connsiteY2" fmla="*/ 4598 h 239225"/>
              <a:gd name="connsiteX3" fmla="*/ 10945183 w 11102949"/>
              <a:gd name="connsiteY3" fmla="*/ 235234 h 239225"/>
              <a:gd name="connsiteX4" fmla="*/ 0 w 11102949"/>
              <a:gd name="connsiteY4" fmla="*/ 239225 h 239225"/>
              <a:gd name="connsiteX0" fmla="*/ 0 w 11188759"/>
              <a:gd name="connsiteY0" fmla="*/ 235325 h 235325"/>
              <a:gd name="connsiteX1" fmla="*/ 9976708 w 11188759"/>
              <a:gd name="connsiteY1" fmla="*/ 0 h 235325"/>
              <a:gd name="connsiteX2" fmla="*/ 11188759 w 11188759"/>
              <a:gd name="connsiteY2" fmla="*/ 4598 h 235325"/>
              <a:gd name="connsiteX3" fmla="*/ 11030993 w 11188759"/>
              <a:gd name="connsiteY3" fmla="*/ 235234 h 235325"/>
              <a:gd name="connsiteX4" fmla="*/ 0 w 11188759"/>
              <a:gd name="connsiteY4" fmla="*/ 235325 h 235325"/>
              <a:gd name="connsiteX0" fmla="*/ 0 w 11188759"/>
              <a:gd name="connsiteY0" fmla="*/ 231425 h 231425"/>
              <a:gd name="connsiteX1" fmla="*/ 8116193 w 11188759"/>
              <a:gd name="connsiteY1" fmla="*/ 0 h 231425"/>
              <a:gd name="connsiteX2" fmla="*/ 11188759 w 11188759"/>
              <a:gd name="connsiteY2" fmla="*/ 698 h 231425"/>
              <a:gd name="connsiteX3" fmla="*/ 11030993 w 11188759"/>
              <a:gd name="connsiteY3" fmla="*/ 231334 h 231425"/>
              <a:gd name="connsiteX4" fmla="*/ 0 w 11188759"/>
              <a:gd name="connsiteY4" fmla="*/ 231425 h 231425"/>
              <a:gd name="connsiteX0" fmla="*/ 50046 w 11238805"/>
              <a:gd name="connsiteY0" fmla="*/ 230727 h 230727"/>
              <a:gd name="connsiteX1" fmla="*/ 10 w 11238805"/>
              <a:gd name="connsiteY1" fmla="*/ 11924 h 230727"/>
              <a:gd name="connsiteX2" fmla="*/ 11238805 w 11238805"/>
              <a:gd name="connsiteY2" fmla="*/ 0 h 230727"/>
              <a:gd name="connsiteX3" fmla="*/ 11081039 w 11238805"/>
              <a:gd name="connsiteY3" fmla="*/ 230636 h 230727"/>
              <a:gd name="connsiteX4" fmla="*/ 50046 w 11238805"/>
              <a:gd name="connsiteY4" fmla="*/ 230727 h 230727"/>
              <a:gd name="connsiteX0" fmla="*/ 5178 w 11193937"/>
              <a:gd name="connsiteY0" fmla="*/ 231059 h 231059"/>
              <a:gd name="connsiteX1" fmla="*/ 75 w 11193937"/>
              <a:gd name="connsiteY1" fmla="*/ 0 h 231059"/>
              <a:gd name="connsiteX2" fmla="*/ 11193937 w 11193937"/>
              <a:gd name="connsiteY2" fmla="*/ 332 h 231059"/>
              <a:gd name="connsiteX3" fmla="*/ 11036171 w 11193937"/>
              <a:gd name="connsiteY3" fmla="*/ 230968 h 231059"/>
              <a:gd name="connsiteX4" fmla="*/ 5178 w 11193937"/>
              <a:gd name="connsiteY4" fmla="*/ 231059 h 231059"/>
              <a:gd name="connsiteX0" fmla="*/ 2295093 w 13483852"/>
              <a:gd name="connsiteY0" fmla="*/ 231059 h 231059"/>
              <a:gd name="connsiteX1" fmla="*/ 0 w 13483852"/>
              <a:gd name="connsiteY1" fmla="*/ 0 h 231059"/>
              <a:gd name="connsiteX2" fmla="*/ 13483852 w 13483852"/>
              <a:gd name="connsiteY2" fmla="*/ 332 h 231059"/>
              <a:gd name="connsiteX3" fmla="*/ 13326086 w 13483852"/>
              <a:gd name="connsiteY3" fmla="*/ 230968 h 231059"/>
              <a:gd name="connsiteX4" fmla="*/ 2295093 w 13483852"/>
              <a:gd name="connsiteY4" fmla="*/ 231059 h 231059"/>
              <a:gd name="connsiteX0" fmla="*/ 0 w 13602640"/>
              <a:gd name="connsiteY0" fmla="*/ 223066 h 230968"/>
              <a:gd name="connsiteX1" fmla="*/ 118788 w 13602640"/>
              <a:gd name="connsiteY1" fmla="*/ 0 h 230968"/>
              <a:gd name="connsiteX2" fmla="*/ 13602640 w 13602640"/>
              <a:gd name="connsiteY2" fmla="*/ 332 h 230968"/>
              <a:gd name="connsiteX3" fmla="*/ 13444874 w 13602640"/>
              <a:gd name="connsiteY3" fmla="*/ 230968 h 230968"/>
              <a:gd name="connsiteX4" fmla="*/ 0 w 13602640"/>
              <a:gd name="connsiteY4" fmla="*/ 223066 h 230968"/>
              <a:gd name="connsiteX0" fmla="*/ 9147 w 13611787"/>
              <a:gd name="connsiteY0" fmla="*/ 227063 h 234965"/>
              <a:gd name="connsiteX1" fmla="*/ 48 w 13611787"/>
              <a:gd name="connsiteY1" fmla="*/ 0 h 234965"/>
              <a:gd name="connsiteX2" fmla="*/ 13611787 w 13611787"/>
              <a:gd name="connsiteY2" fmla="*/ 4329 h 234965"/>
              <a:gd name="connsiteX3" fmla="*/ 13454021 w 13611787"/>
              <a:gd name="connsiteY3" fmla="*/ 234965 h 234965"/>
              <a:gd name="connsiteX4" fmla="*/ 9147 w 13611787"/>
              <a:gd name="connsiteY4" fmla="*/ 227063 h 234965"/>
              <a:gd name="connsiteX0" fmla="*/ 0 w 14187779"/>
              <a:gd name="connsiteY0" fmla="*/ 227063 h 234965"/>
              <a:gd name="connsiteX1" fmla="*/ 576040 w 14187779"/>
              <a:gd name="connsiteY1" fmla="*/ 0 h 234965"/>
              <a:gd name="connsiteX2" fmla="*/ 14187779 w 14187779"/>
              <a:gd name="connsiteY2" fmla="*/ 4329 h 234965"/>
              <a:gd name="connsiteX3" fmla="*/ 14030013 w 14187779"/>
              <a:gd name="connsiteY3" fmla="*/ 234965 h 234965"/>
              <a:gd name="connsiteX4" fmla="*/ 0 w 14187779"/>
              <a:gd name="connsiteY4" fmla="*/ 227063 h 234965"/>
              <a:gd name="connsiteX0" fmla="*/ 2782 w 14190561"/>
              <a:gd name="connsiteY0" fmla="*/ 233493 h 241395"/>
              <a:gd name="connsiteX1" fmla="*/ 112 w 14190561"/>
              <a:gd name="connsiteY1" fmla="*/ 0 h 241395"/>
              <a:gd name="connsiteX2" fmla="*/ 14190561 w 14190561"/>
              <a:gd name="connsiteY2" fmla="*/ 10759 h 241395"/>
              <a:gd name="connsiteX3" fmla="*/ 14032795 w 14190561"/>
              <a:gd name="connsiteY3" fmla="*/ 241395 h 241395"/>
              <a:gd name="connsiteX4" fmla="*/ 2782 w 14190561"/>
              <a:gd name="connsiteY4" fmla="*/ 233493 h 241395"/>
              <a:gd name="connsiteX0" fmla="*/ 0 w 14187779"/>
              <a:gd name="connsiteY0" fmla="*/ 222734 h 230636"/>
              <a:gd name="connsiteX1" fmla="*/ 85253 w 14187779"/>
              <a:gd name="connsiteY1" fmla="*/ 45192 h 230636"/>
              <a:gd name="connsiteX2" fmla="*/ 14187779 w 14187779"/>
              <a:gd name="connsiteY2" fmla="*/ 0 h 230636"/>
              <a:gd name="connsiteX3" fmla="*/ 14030013 w 14187779"/>
              <a:gd name="connsiteY3" fmla="*/ 230636 h 230636"/>
              <a:gd name="connsiteX4" fmla="*/ 0 w 14187779"/>
              <a:gd name="connsiteY4" fmla="*/ 222734 h 230636"/>
              <a:gd name="connsiteX0" fmla="*/ 6727 w 14194506"/>
              <a:gd name="connsiteY0" fmla="*/ 222734 h 230636"/>
              <a:gd name="connsiteX1" fmla="*/ 61 w 14194506"/>
              <a:gd name="connsiteY1" fmla="*/ 1230 h 230636"/>
              <a:gd name="connsiteX2" fmla="*/ 14194506 w 14194506"/>
              <a:gd name="connsiteY2" fmla="*/ 0 h 230636"/>
              <a:gd name="connsiteX3" fmla="*/ 14036740 w 14194506"/>
              <a:gd name="connsiteY3" fmla="*/ 230636 h 230636"/>
              <a:gd name="connsiteX4" fmla="*/ 6727 w 14194506"/>
              <a:gd name="connsiteY4" fmla="*/ 222734 h 23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4506" h="230636">
                <a:moveTo>
                  <a:pt x="6727" y="222734"/>
                </a:moveTo>
                <a:cubicBezTo>
                  <a:pt x="7586" y="147512"/>
                  <a:pt x="-798" y="76452"/>
                  <a:pt x="61" y="1230"/>
                </a:cubicBezTo>
                <a:lnTo>
                  <a:pt x="14194506" y="0"/>
                </a:lnTo>
                <a:lnTo>
                  <a:pt x="14036740" y="230636"/>
                </a:lnTo>
                <a:lnTo>
                  <a:pt x="6727" y="2227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205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594BC-827F-EE80-B631-7DEC250F53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097574-D23F-44B9-055B-B81D154D8C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068A95-3178-43E1-A9DC-07E847997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F02CF-6B99-46AA-A7F6-56F52619EAB9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9B6C2-E49E-CDE8-F518-E0D1F2C47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24DC0-B908-CAA3-CC09-C88035367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81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26" Type="http://schemas.openxmlformats.org/officeDocument/2006/relationships/slideLayout" Target="../slideLayouts/slideLayout58.xml"/><Relationship Id="rId21" Type="http://schemas.openxmlformats.org/officeDocument/2006/relationships/slideLayout" Target="../slideLayouts/slideLayout53.xml"/><Relationship Id="rId34" Type="http://schemas.openxmlformats.org/officeDocument/2006/relationships/slideLayout" Target="../slideLayouts/slideLayout66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5" Type="http://schemas.openxmlformats.org/officeDocument/2006/relationships/slideLayout" Target="../slideLayouts/slideLayout57.xml"/><Relationship Id="rId33" Type="http://schemas.openxmlformats.org/officeDocument/2006/relationships/slideLayout" Target="../slideLayouts/slideLayout65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slideLayout" Target="../slideLayouts/slideLayout52.xml"/><Relationship Id="rId29" Type="http://schemas.openxmlformats.org/officeDocument/2006/relationships/slideLayout" Target="../slideLayouts/slideLayout61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24" Type="http://schemas.openxmlformats.org/officeDocument/2006/relationships/slideLayout" Target="../slideLayouts/slideLayout56.xml"/><Relationship Id="rId32" Type="http://schemas.openxmlformats.org/officeDocument/2006/relationships/slideLayout" Target="../slideLayouts/slideLayout64.xml"/><Relationship Id="rId37" Type="http://schemas.openxmlformats.org/officeDocument/2006/relationships/theme" Target="../theme/theme2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23" Type="http://schemas.openxmlformats.org/officeDocument/2006/relationships/slideLayout" Target="../slideLayouts/slideLayout55.xml"/><Relationship Id="rId28" Type="http://schemas.openxmlformats.org/officeDocument/2006/relationships/slideLayout" Target="../slideLayouts/slideLayout60.xml"/><Relationship Id="rId36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31" Type="http://schemas.openxmlformats.org/officeDocument/2006/relationships/slideLayout" Target="../slideLayouts/slideLayout63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Relationship Id="rId22" Type="http://schemas.openxmlformats.org/officeDocument/2006/relationships/slideLayout" Target="../slideLayouts/slideLayout54.xml"/><Relationship Id="rId27" Type="http://schemas.openxmlformats.org/officeDocument/2006/relationships/slideLayout" Target="../slideLayouts/slideLayout59.xml"/><Relationship Id="rId30" Type="http://schemas.openxmlformats.org/officeDocument/2006/relationships/slideLayout" Target="../slideLayouts/slideLayout62.xml"/><Relationship Id="rId35" Type="http://schemas.openxmlformats.org/officeDocument/2006/relationships/slideLayout" Target="../slideLayouts/slideLayout67.xml"/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EEEDB-448B-4991-B111-24527E4B3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7650" y="1041048"/>
            <a:ext cx="11726636" cy="53285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9652D877-5C54-45C8-AC9F-636D0A5A9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0" y="327963"/>
            <a:ext cx="11726636" cy="454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4C013B7-27A1-B8A6-1E0D-5B811F0522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aseline="0">
                <a:solidFill>
                  <a:schemeClr val="bg1"/>
                </a:solidFill>
              </a:defRPr>
            </a:lvl1pPr>
          </a:lstStyle>
          <a:p>
            <a:fld id="{F666DFC1-0312-468D-8FE1-1D9A69E827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13">
            <a:extLst>
              <a:ext uri="{FF2B5EF4-FFF2-40B4-BE49-F238E27FC236}">
                <a16:creationId xmlns:a16="http://schemas.microsoft.com/office/drawing/2014/main" id="{D54BBF30-2B2B-5EA2-18D1-A4A3426D71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7650" y="6356350"/>
            <a:ext cx="3651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49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60" r:id="rId2"/>
    <p:sldLayoutId id="2147483881" r:id="rId3"/>
    <p:sldLayoutId id="2147483862" r:id="rId4"/>
    <p:sldLayoutId id="2147483880" r:id="rId5"/>
    <p:sldLayoutId id="2147483882" r:id="rId6"/>
    <p:sldLayoutId id="2147483788" r:id="rId7"/>
    <p:sldLayoutId id="2147483873" r:id="rId8"/>
    <p:sldLayoutId id="2147483861" r:id="rId9"/>
    <p:sldLayoutId id="2147483874" r:id="rId10"/>
    <p:sldLayoutId id="2147483821" r:id="rId11"/>
    <p:sldLayoutId id="2147483869" r:id="rId12"/>
    <p:sldLayoutId id="2147483875" r:id="rId13"/>
    <p:sldLayoutId id="2147483876" r:id="rId14"/>
    <p:sldLayoutId id="2147483877" r:id="rId15"/>
    <p:sldLayoutId id="2147483878" r:id="rId16"/>
    <p:sldLayoutId id="2147483879" r:id="rId17"/>
    <p:sldLayoutId id="2147483871" r:id="rId18"/>
    <p:sldLayoutId id="2147483849" r:id="rId19"/>
    <p:sldLayoutId id="2147483863" r:id="rId20"/>
    <p:sldLayoutId id="2147483864" r:id="rId21"/>
    <p:sldLayoutId id="2147483752" r:id="rId22"/>
    <p:sldLayoutId id="2147483719" r:id="rId23"/>
    <p:sldLayoutId id="2147483820" r:id="rId24"/>
    <p:sldLayoutId id="2147483872" r:id="rId25"/>
    <p:sldLayoutId id="2147483783" r:id="rId26"/>
    <p:sldLayoutId id="2147483868" r:id="rId27"/>
    <p:sldLayoutId id="2147483819" r:id="rId28"/>
    <p:sldLayoutId id="2147483800" r:id="rId29"/>
    <p:sldLayoutId id="2147483883" r:id="rId30"/>
    <p:sldLayoutId id="2147483884" r:id="rId31"/>
    <p:sldLayoutId id="2147483885" r:id="rId3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bg2">
              <a:lumMod val="1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4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Helvetica" panose="020B0604020202020204" pitchFamily="34" charset="0"/>
        <a:buChar char="-"/>
        <a:defRPr sz="21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Helvetica" panose="020B0604020202020204" pitchFamily="34" charset="0"/>
        <a:buChar char="-"/>
        <a:defRPr sz="15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>
          <p15:clr>
            <a:srgbClr val="F26B43"/>
          </p15:clr>
        </p15:guide>
        <p15:guide id="3" pos="2544" userDrawn="1">
          <p15:clr>
            <a:srgbClr val="F26B43"/>
          </p15:clr>
        </p15:guide>
        <p15:guide id="4" pos="5112">
          <p15:clr>
            <a:srgbClr val="F26B43"/>
          </p15:clr>
        </p15:guide>
        <p15:guide id="5" orient="horz" pos="2160">
          <p15:clr>
            <a:srgbClr val="F26B43"/>
          </p15:clr>
        </p15:guide>
        <p15:guide id="6" orient="horz" pos="1440">
          <p15:clr>
            <a:srgbClr val="F26B43"/>
          </p15:clr>
        </p15:guide>
        <p15:guide id="7" orient="horz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EEEDB-448B-4991-B111-24527E4B3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7650" y="1041048"/>
            <a:ext cx="11726636" cy="53285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9652D877-5C54-45C8-AC9F-636D0A5A9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0" y="327963"/>
            <a:ext cx="11726636" cy="454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4C013B7-27A1-B8A6-1E0D-5B811F0522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31575" y="6403992"/>
            <a:ext cx="642712" cy="2889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 baseline="0">
                <a:solidFill>
                  <a:schemeClr val="bg1"/>
                </a:solidFill>
              </a:defRPr>
            </a:lvl1pPr>
          </a:lstStyle>
          <a:p>
            <a:fld id="{43929065-3D63-4C99-B6C6-CFE330879BD0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13">
            <a:extLst>
              <a:ext uri="{FF2B5EF4-FFF2-40B4-BE49-F238E27FC236}">
                <a16:creationId xmlns:a16="http://schemas.microsoft.com/office/drawing/2014/main" id="{D54BBF30-2B2B-5EA2-18D1-A4A3426D71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7650" y="6356350"/>
            <a:ext cx="3651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209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  <p:sldLayoutId id="2147483895" r:id="rId9"/>
    <p:sldLayoutId id="2147483896" r:id="rId10"/>
    <p:sldLayoutId id="2147483897" r:id="rId11"/>
    <p:sldLayoutId id="2147483898" r:id="rId12"/>
    <p:sldLayoutId id="2147483899" r:id="rId13"/>
    <p:sldLayoutId id="2147483900" r:id="rId14"/>
    <p:sldLayoutId id="2147483901" r:id="rId15"/>
    <p:sldLayoutId id="2147483902" r:id="rId16"/>
    <p:sldLayoutId id="2147483903" r:id="rId17"/>
    <p:sldLayoutId id="2147483904" r:id="rId18"/>
    <p:sldLayoutId id="2147483905" r:id="rId19"/>
    <p:sldLayoutId id="2147483906" r:id="rId20"/>
    <p:sldLayoutId id="2147483907" r:id="rId21"/>
    <p:sldLayoutId id="2147483908" r:id="rId22"/>
    <p:sldLayoutId id="2147483909" r:id="rId23"/>
    <p:sldLayoutId id="2147483910" r:id="rId24"/>
    <p:sldLayoutId id="2147483911" r:id="rId25"/>
    <p:sldLayoutId id="2147483912" r:id="rId26"/>
    <p:sldLayoutId id="2147483913" r:id="rId27"/>
    <p:sldLayoutId id="2147483914" r:id="rId28"/>
    <p:sldLayoutId id="2147483915" r:id="rId29"/>
    <p:sldLayoutId id="2147483916" r:id="rId30"/>
    <p:sldLayoutId id="2147483917" r:id="rId31"/>
    <p:sldLayoutId id="2147483918" r:id="rId32"/>
    <p:sldLayoutId id="2147483919" r:id="rId33"/>
    <p:sldLayoutId id="2147483920" r:id="rId34"/>
    <p:sldLayoutId id="2147483921" r:id="rId35"/>
    <p:sldLayoutId id="2147483922" r:id="rId3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bg2">
              <a:lumMod val="1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4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Helvetica" panose="020B0604020202020204" pitchFamily="34" charset="0"/>
        <a:buChar char="-"/>
        <a:defRPr sz="21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Helvetica" panose="020B0604020202020204" pitchFamily="34" charset="0"/>
        <a:buChar char="-"/>
        <a:defRPr sz="1500" kern="1200" baseline="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j-lt"/>
          <a:ea typeface="+mn-ea"/>
          <a:cs typeface="Helvetica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>
          <p15:clr>
            <a:srgbClr val="F26B43"/>
          </p15:clr>
        </p15:guide>
        <p15:guide id="3" pos="2544">
          <p15:clr>
            <a:srgbClr val="F26B43"/>
          </p15:clr>
        </p15:guide>
        <p15:guide id="4" pos="5112">
          <p15:clr>
            <a:srgbClr val="F26B43"/>
          </p15:clr>
        </p15:guide>
        <p15:guide id="5" orient="horz" pos="2160">
          <p15:clr>
            <a:srgbClr val="F26B43"/>
          </p15:clr>
        </p15:guide>
        <p15:guide id="6" orient="horz" pos="1440">
          <p15:clr>
            <a:srgbClr val="F26B43"/>
          </p15:clr>
        </p15:guide>
        <p15:guide id="7" orient="horz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30.svg"/><Relationship Id="rId18" Type="http://schemas.openxmlformats.org/officeDocument/2006/relationships/image" Target="../media/image35.png"/><Relationship Id="rId26" Type="http://schemas.openxmlformats.org/officeDocument/2006/relationships/image" Target="../media/image43.png"/><Relationship Id="rId3" Type="http://schemas.openxmlformats.org/officeDocument/2006/relationships/image" Target="../media/image20.png"/><Relationship Id="rId21" Type="http://schemas.openxmlformats.org/officeDocument/2006/relationships/image" Target="../media/image38.sv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4.svg"/><Relationship Id="rId25" Type="http://schemas.openxmlformats.org/officeDocument/2006/relationships/image" Target="../media/image42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46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svg"/><Relationship Id="rId11" Type="http://schemas.openxmlformats.org/officeDocument/2006/relationships/image" Target="../media/image28.svg"/><Relationship Id="rId24" Type="http://schemas.openxmlformats.org/officeDocument/2006/relationships/image" Target="../media/image41.png"/><Relationship Id="rId5" Type="http://schemas.openxmlformats.org/officeDocument/2006/relationships/image" Target="../media/image22.png"/><Relationship Id="rId15" Type="http://schemas.openxmlformats.org/officeDocument/2006/relationships/image" Target="../media/image32.svg"/><Relationship Id="rId23" Type="http://schemas.openxmlformats.org/officeDocument/2006/relationships/image" Target="../media/image40.svg"/><Relationship Id="rId28" Type="http://schemas.openxmlformats.org/officeDocument/2006/relationships/image" Target="../media/image45.png"/><Relationship Id="rId10" Type="http://schemas.openxmlformats.org/officeDocument/2006/relationships/image" Target="../media/image27.png"/><Relationship Id="rId19" Type="http://schemas.openxmlformats.org/officeDocument/2006/relationships/image" Target="../media/image36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Relationship Id="rId14" Type="http://schemas.openxmlformats.org/officeDocument/2006/relationships/image" Target="../media/image31.png"/><Relationship Id="rId22" Type="http://schemas.openxmlformats.org/officeDocument/2006/relationships/image" Target="../media/image39.png"/><Relationship Id="rId27" Type="http://schemas.openxmlformats.org/officeDocument/2006/relationships/image" Target="../media/image44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98542A-6FBC-53C7-B339-10AE5C468E7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857989" y="1975864"/>
            <a:ext cx="7535134" cy="2021136"/>
          </a:xfrm>
        </p:spPr>
        <p:txBody>
          <a:bodyPr/>
          <a:lstStyle/>
          <a:p>
            <a:pPr fontAlgn="base"/>
            <a:r>
              <a:rPr lang="en-US" sz="5400" dirty="0">
                <a:latin typeface="Passion One" panose="02000506080000020004" pitchFamily="2" charset="0"/>
              </a:rPr>
              <a:t>API PC-12: The Next Chapter​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EFE81F-BF20-9BEA-8E82-24B8F9E5B48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32692" y="4357926"/>
            <a:ext cx="8529027" cy="581025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  <a:latin typeface="+mn-lt"/>
                <a:cs typeface="Calibri Light" panose="020F0302020204030204" pitchFamily="34" charset="0"/>
              </a:rPr>
              <a:t>Jake Goff – CLS, Application Engineer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83294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DA6A220-7895-8EF3-A69A-C29E6E099F2B}"/>
              </a:ext>
            </a:extLst>
          </p:cNvPr>
          <p:cNvSpPr/>
          <p:nvPr/>
        </p:nvSpPr>
        <p:spPr>
          <a:xfrm>
            <a:off x="7646276" y="0"/>
            <a:ext cx="3894742" cy="64039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ADC6D80-60AF-26D9-41DE-048A44708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2</a:t>
            </a:fld>
            <a:endParaRPr lang="en-US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8989226D-F512-E635-80BA-8A9D2D794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5368" y="454008"/>
            <a:ext cx="2803911" cy="454025"/>
          </a:xfrm>
        </p:spPr>
        <p:txBody>
          <a:bodyPr/>
          <a:lstStyle/>
          <a:p>
            <a:r>
              <a:rPr lang="en-US" sz="5400" dirty="0">
                <a:solidFill>
                  <a:schemeClr val="bg1"/>
                </a:solidFill>
                <a:latin typeface="Passion One" panose="02000506080000020004" pitchFamily="2" charset="0"/>
              </a:rPr>
              <a:t>AGENDA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345949-7D53-1ECB-6BC2-9A1AF82ED630}"/>
              </a:ext>
            </a:extLst>
          </p:cNvPr>
          <p:cNvSpPr txBox="1"/>
          <p:nvPr/>
        </p:nvSpPr>
        <p:spPr>
          <a:xfrm>
            <a:off x="7822128" y="908033"/>
            <a:ext cx="350944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What is API? </a:t>
            </a:r>
          </a:p>
          <a:p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	-What does it do?</a:t>
            </a:r>
          </a:p>
          <a:p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	-Categories?</a:t>
            </a:r>
          </a:p>
          <a:p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	-What does it mean 	for me?</a:t>
            </a:r>
          </a:p>
          <a:p>
            <a:endParaRPr lang="en-US" sz="2000" b="1" dirty="0">
              <a:solidFill>
                <a:schemeClr val="bg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What is PC-12?</a:t>
            </a:r>
          </a:p>
          <a:p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	-Purpose</a:t>
            </a:r>
          </a:p>
          <a:p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	-Drivers</a:t>
            </a:r>
          </a:p>
          <a:p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	-Timeline</a:t>
            </a:r>
          </a:p>
          <a:p>
            <a:endParaRPr lang="en-US" sz="2000" b="1" dirty="0">
              <a:solidFill>
                <a:schemeClr val="bg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The changes coming</a:t>
            </a:r>
          </a:p>
          <a:p>
            <a:endParaRPr lang="en-US" sz="2000" b="1" dirty="0">
              <a:solidFill>
                <a:schemeClr val="bg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What does this mean for the industry?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E2DF2F-12AD-C278-BF2E-2D576CBCAC1C}"/>
              </a:ext>
            </a:extLst>
          </p:cNvPr>
          <p:cNvSpPr/>
          <p:nvPr/>
        </p:nvSpPr>
        <p:spPr>
          <a:xfrm rot="19398017">
            <a:off x="2039218" y="4191585"/>
            <a:ext cx="1659835" cy="4581939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CF9155-5CB6-82A9-0E8C-B6E47538B2F9}"/>
              </a:ext>
            </a:extLst>
          </p:cNvPr>
          <p:cNvSpPr/>
          <p:nvPr/>
        </p:nvSpPr>
        <p:spPr>
          <a:xfrm rot="19398017">
            <a:off x="-319598" y="33794"/>
            <a:ext cx="1659835" cy="4581939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6F27A25-72E3-950A-5139-B9F3B45CF63F}"/>
              </a:ext>
            </a:extLst>
          </p:cNvPr>
          <p:cNvSpPr/>
          <p:nvPr/>
        </p:nvSpPr>
        <p:spPr>
          <a:xfrm rot="19398017">
            <a:off x="-272369" y="3081314"/>
            <a:ext cx="1659835" cy="4894623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6814B41-20D5-0325-F330-41CE7BD8F03C}"/>
              </a:ext>
            </a:extLst>
          </p:cNvPr>
          <p:cNvSpPr/>
          <p:nvPr/>
        </p:nvSpPr>
        <p:spPr>
          <a:xfrm rot="19398017">
            <a:off x="2057246" y="4191583"/>
            <a:ext cx="1659835" cy="458193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B4AC21F-0997-2338-7F73-AAB4D617522D}"/>
              </a:ext>
            </a:extLst>
          </p:cNvPr>
          <p:cNvSpPr/>
          <p:nvPr/>
        </p:nvSpPr>
        <p:spPr>
          <a:xfrm rot="19398017">
            <a:off x="4214420" y="5275883"/>
            <a:ext cx="1659835" cy="4581939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1723179-3F4D-82E6-61F7-A0072245BB41}"/>
              </a:ext>
            </a:extLst>
          </p:cNvPr>
          <p:cNvSpPr/>
          <p:nvPr/>
        </p:nvSpPr>
        <p:spPr>
          <a:xfrm rot="19398017">
            <a:off x="-427761" y="-1530639"/>
            <a:ext cx="1659835" cy="4581939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49A1F33-925B-1F6C-BC5B-28FECB3D3317}"/>
              </a:ext>
            </a:extLst>
          </p:cNvPr>
          <p:cNvSpPr/>
          <p:nvPr/>
        </p:nvSpPr>
        <p:spPr>
          <a:xfrm rot="19398017">
            <a:off x="2371771" y="1316609"/>
            <a:ext cx="1659835" cy="4581939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10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150E511-30C6-8871-DF18-949A039E762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7200">
                <a:latin typeface="Passion One" panose="02000506080000020004" pitchFamily="2" charset="0"/>
              </a:rPr>
              <a:t>WHAT IS THE API? </a:t>
            </a:r>
          </a:p>
        </p:txBody>
      </p:sp>
    </p:spTree>
    <p:extLst>
      <p:ext uri="{BB962C8B-B14F-4D97-AF65-F5344CB8AC3E}">
        <p14:creationId xmlns:p14="http://schemas.microsoft.com/office/powerpoint/2010/main" val="359398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7">
            <a:extLst>
              <a:ext uri="{FF2B5EF4-FFF2-40B4-BE49-F238E27FC236}">
                <a16:creationId xmlns:a16="http://schemas.microsoft.com/office/drawing/2014/main" id="{D76820D4-4A32-C14D-684B-866231681908}"/>
              </a:ext>
            </a:extLst>
          </p:cNvPr>
          <p:cNvSpPr/>
          <p:nvPr/>
        </p:nvSpPr>
        <p:spPr>
          <a:xfrm>
            <a:off x="8864150" y="-100361"/>
            <a:ext cx="3422569" cy="6504353"/>
          </a:xfrm>
          <a:custGeom>
            <a:avLst/>
            <a:gdLst/>
            <a:ahLst/>
            <a:cxnLst/>
            <a:rect l="l" t="t" r="r" b="b"/>
            <a:pathLst>
              <a:path w="406400" h="353190">
                <a:moveTo>
                  <a:pt x="203200" y="0"/>
                </a:moveTo>
                <a:lnTo>
                  <a:pt x="0" y="0"/>
                </a:lnTo>
                <a:lnTo>
                  <a:pt x="203200" y="353190"/>
                </a:lnTo>
                <a:lnTo>
                  <a:pt x="406400" y="353190"/>
                </a:lnTo>
                <a:lnTo>
                  <a:pt x="2032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ED803B2-B1FB-9751-DA4A-90310AE5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4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39D8CCB-5B3A-0783-1D38-E0706DA5E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515" y="1165072"/>
            <a:ext cx="7317241" cy="5238920"/>
          </a:xfrm>
        </p:spPr>
        <p:txBody>
          <a:bodyPr/>
          <a:lstStyle/>
          <a:p>
            <a:r>
              <a:rPr lang="en-US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Formed in 1919, following World War I, to 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Unify oil and gas industry 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Promote cooperation between industry and government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Standardize products and practices</a:t>
            </a:r>
          </a:p>
          <a:p>
            <a:pPr marL="457200" lvl="1" indent="0">
              <a:buNone/>
            </a:pPr>
            <a:endParaRPr lang="en-US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National trade organization representing around 600 corporations in oil and gas industry</a:t>
            </a:r>
          </a:p>
          <a:p>
            <a:endParaRPr lang="en-US" sz="1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Develop engine oil specs, ensuring quality and performance</a:t>
            </a:r>
          </a:p>
          <a:p>
            <a:pPr marL="0" indent="0">
              <a:buNone/>
            </a:pPr>
            <a:endParaRPr lang="en-US" sz="1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Formal registration process for light and heavy-duty oil approvals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5E15010-E8E4-10BC-EAA6-425EA1697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912" y="685215"/>
            <a:ext cx="10931663" cy="454025"/>
          </a:xfrm>
        </p:spPr>
        <p:txBody>
          <a:bodyPr/>
          <a:lstStyle/>
          <a:p>
            <a:r>
              <a:rPr lang="en-US" sz="5400" dirty="0">
                <a:solidFill>
                  <a:schemeClr val="accent3"/>
                </a:solidFill>
                <a:latin typeface="Passion One" panose="02000506080000020004" pitchFamily="2" charset="0"/>
              </a:rPr>
              <a:t>AMERICAN PETROLEUM INSTITUTE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AFB9F6-377E-863E-2B78-57221586EF0B}"/>
              </a:ext>
            </a:extLst>
          </p:cNvPr>
          <p:cNvGrpSpPr>
            <a:grpSpLocks noChangeAspect="1"/>
          </p:cNvGrpSpPr>
          <p:nvPr/>
        </p:nvGrpSpPr>
        <p:grpSpPr>
          <a:xfrm>
            <a:off x="8305093" y="1574047"/>
            <a:ext cx="3886907" cy="3709905"/>
            <a:chOff x="-366471" y="-11891"/>
            <a:chExt cx="15572971" cy="14863810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9C8EC1BA-96BB-F55A-E281-35480CAECDE9}"/>
                </a:ext>
              </a:extLst>
            </p:cNvPr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00316D"/>
            </a:solidFill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19282165-40BA-65E5-47C5-FE41504A6DCD}"/>
                </a:ext>
              </a:extLst>
            </p:cNvPr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078BC7"/>
            </a:solidFill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482C8037-A152-1225-008C-C11F5EBEDCB2}"/>
                </a:ext>
              </a:extLst>
            </p:cNvPr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 l="-23743" r="-23743"/>
              </a:stretch>
            </a:blipFill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2C6205-CCE1-21FF-CF0C-4421AB8B897E}"/>
              </a:ext>
            </a:extLst>
          </p:cNvPr>
          <p:cNvGrpSpPr/>
          <p:nvPr/>
        </p:nvGrpSpPr>
        <p:grpSpPr>
          <a:xfrm>
            <a:off x="8482327" y="4269805"/>
            <a:ext cx="1766219" cy="1877148"/>
            <a:chOff x="-64953" y="-20456"/>
            <a:chExt cx="812800" cy="812800"/>
          </a:xfrm>
          <a:solidFill>
            <a:schemeClr val="accent3"/>
          </a:solidFill>
        </p:grpSpPr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9B4D539-E84D-DA46-9A7D-7C8E9482B598}"/>
                </a:ext>
              </a:extLst>
            </p:cNvPr>
            <p:cNvSpPr/>
            <p:nvPr/>
          </p:nvSpPr>
          <p:spPr>
            <a:xfrm>
              <a:off x="-64953" y="-20456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pFill/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3">
              <a:extLst>
                <a:ext uri="{FF2B5EF4-FFF2-40B4-BE49-F238E27FC236}">
                  <a16:creationId xmlns:a16="http://schemas.microsoft.com/office/drawing/2014/main" id="{0F94E580-22D8-6835-D069-F82AA647FABD}"/>
                </a:ext>
              </a:extLst>
            </p:cNvPr>
            <p:cNvSpPr txBox="1"/>
            <p:nvPr/>
          </p:nvSpPr>
          <p:spPr>
            <a:xfrm>
              <a:off x="62474" y="233979"/>
              <a:ext cx="330200" cy="303930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/>
          </p:spPr>
          <p:txBody>
            <a:bodyPr lIns="50800" tIns="50800" rIns="50800" bIns="5080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986"/>
                </a:lnSpc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5916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38899-0F78-EF64-201F-D4B785238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7">
            <a:extLst>
              <a:ext uri="{FF2B5EF4-FFF2-40B4-BE49-F238E27FC236}">
                <a16:creationId xmlns:a16="http://schemas.microsoft.com/office/drawing/2014/main" id="{EF4E7C0C-E003-8301-6AFC-EA96AFF870BA}"/>
              </a:ext>
            </a:extLst>
          </p:cNvPr>
          <p:cNvSpPr/>
          <p:nvPr/>
        </p:nvSpPr>
        <p:spPr>
          <a:xfrm>
            <a:off x="8864150" y="-100361"/>
            <a:ext cx="3422569" cy="6504353"/>
          </a:xfrm>
          <a:custGeom>
            <a:avLst/>
            <a:gdLst/>
            <a:ahLst/>
            <a:cxnLst/>
            <a:rect l="l" t="t" r="r" b="b"/>
            <a:pathLst>
              <a:path w="406400" h="353190">
                <a:moveTo>
                  <a:pt x="203200" y="0"/>
                </a:moveTo>
                <a:lnTo>
                  <a:pt x="0" y="0"/>
                </a:lnTo>
                <a:lnTo>
                  <a:pt x="203200" y="353190"/>
                </a:lnTo>
                <a:lnTo>
                  <a:pt x="406400" y="353190"/>
                </a:lnTo>
                <a:lnTo>
                  <a:pt x="2032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36D31D-95F8-5965-BE27-CE37D8390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A11F566-9694-5350-BE13-1518623C2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409" y="1650345"/>
            <a:ext cx="7317241" cy="5238920"/>
          </a:xfrm>
        </p:spPr>
        <p:txBody>
          <a:bodyPr/>
          <a:lstStyle/>
          <a:p>
            <a:r>
              <a:rPr lang="en-US" dirty="0"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EMA – Truck &amp; Engine Manufacturers Association (formerly Engine Manufacturers Association)</a:t>
            </a:r>
          </a:p>
          <a:p>
            <a:pPr lvl="1"/>
            <a:r>
              <a:rPr lang="en-US" dirty="0"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Cummins, Daimler, Volvo/Mack, Paccar, Navistar, John Deere, CAT, Hino, Isuzu</a:t>
            </a:r>
          </a:p>
          <a:p>
            <a:pPr marL="457200" lvl="1" indent="0">
              <a:buNone/>
            </a:pPr>
            <a:endParaRPr lang="en-US" dirty="0">
              <a:latin typeface="+mn-lt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ACC – American Chemistry Council</a:t>
            </a:r>
          </a:p>
          <a:p>
            <a:pPr lvl="1"/>
            <a:r>
              <a:rPr lang="en-US" dirty="0"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Infineum, Lubrizol, Afton, Oronite</a:t>
            </a:r>
          </a:p>
          <a:p>
            <a:pPr marL="457200" lvl="1" indent="0">
              <a:buNone/>
            </a:pPr>
            <a:endParaRPr lang="en-US" dirty="0">
              <a:latin typeface="+mn-lt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Oil Marketers</a:t>
            </a:r>
          </a:p>
          <a:p>
            <a:pPr lvl="1"/>
            <a:r>
              <a:rPr lang="en-US" dirty="0"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Valvoline Global, Shell, Chevron, Mobil</a:t>
            </a:r>
          </a:p>
          <a:p>
            <a:pPr marL="457200" lvl="1" indent="0">
              <a:buNone/>
            </a:pPr>
            <a:endParaRPr lang="en-US" dirty="0">
              <a:latin typeface="+mn-lt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SAE –The Society of Automotive Engineers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8F91C14-F899-4BBA-EF78-A482BDC3A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>
                <a:solidFill>
                  <a:schemeClr val="accent3"/>
                </a:solidFill>
                <a:latin typeface="Passion One" panose="02000506080000020004" pitchFamily="2" charset="0"/>
              </a:rPr>
              <a:t>Who’s making the decisions at API?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4237A32-1E4A-3019-D29C-0F3AE02F776C}"/>
              </a:ext>
            </a:extLst>
          </p:cNvPr>
          <p:cNvGrpSpPr>
            <a:grpSpLocks noChangeAspect="1"/>
          </p:cNvGrpSpPr>
          <p:nvPr/>
        </p:nvGrpSpPr>
        <p:grpSpPr>
          <a:xfrm>
            <a:off x="8305093" y="1574047"/>
            <a:ext cx="3886907" cy="3709905"/>
            <a:chOff x="-366471" y="-11891"/>
            <a:chExt cx="15572971" cy="14863810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49459FBB-D35E-62C0-65E1-C2385BBBCDC3}"/>
                </a:ext>
              </a:extLst>
            </p:cNvPr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00316D"/>
            </a:solidFill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A1031F27-4E2E-BB02-7EBE-C9A42891A7AA}"/>
                </a:ext>
              </a:extLst>
            </p:cNvPr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078BC7"/>
            </a:solidFill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998A2AB3-2415-D2A4-FF74-506DCF0FE7EC}"/>
                </a:ext>
              </a:extLst>
            </p:cNvPr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 l="-23743" r="-23743"/>
              </a:stretch>
            </a:blipFill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60954C4-31DB-6143-57C3-7228495138CE}"/>
              </a:ext>
            </a:extLst>
          </p:cNvPr>
          <p:cNvGrpSpPr/>
          <p:nvPr/>
        </p:nvGrpSpPr>
        <p:grpSpPr>
          <a:xfrm>
            <a:off x="8482327" y="4269805"/>
            <a:ext cx="1766219" cy="1877148"/>
            <a:chOff x="-64953" y="-20456"/>
            <a:chExt cx="812800" cy="812800"/>
          </a:xfrm>
          <a:solidFill>
            <a:schemeClr val="accent3"/>
          </a:solidFill>
        </p:grpSpPr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22AF51B5-8AAD-0907-56B1-942494FBB378}"/>
                </a:ext>
              </a:extLst>
            </p:cNvPr>
            <p:cNvSpPr/>
            <p:nvPr/>
          </p:nvSpPr>
          <p:spPr>
            <a:xfrm>
              <a:off x="-64953" y="-20456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pFill/>
            <a:scene3d>
              <a:camera prst="orthographicFront"/>
              <a:lightRig rig="threePt" dir="t"/>
            </a:scene3d>
            <a:sp3d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3">
              <a:extLst>
                <a:ext uri="{FF2B5EF4-FFF2-40B4-BE49-F238E27FC236}">
                  <a16:creationId xmlns:a16="http://schemas.microsoft.com/office/drawing/2014/main" id="{21E0AB2C-7795-162C-28C5-C9A3D497D555}"/>
                </a:ext>
              </a:extLst>
            </p:cNvPr>
            <p:cNvSpPr txBox="1"/>
            <p:nvPr/>
          </p:nvSpPr>
          <p:spPr>
            <a:xfrm>
              <a:off x="62474" y="233979"/>
              <a:ext cx="330200" cy="303930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/>
          </p:spPr>
          <p:txBody>
            <a:bodyPr lIns="50800" tIns="50800" rIns="50800" bIns="5080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986"/>
                </a:lnSpc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52914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4B050A-6437-8EBB-20A9-60FAB8584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6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D746D-C65C-14B5-C90F-722239D06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0070" y="1093145"/>
            <a:ext cx="4735504" cy="474869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API “S” (Service) Categories are Light Duty</a:t>
            </a:r>
          </a:p>
          <a:p>
            <a:endParaRPr lang="en-US" sz="2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en-US" sz="2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en-US" sz="2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24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API “C” (Commercial) Categories are Heavy Duty</a:t>
            </a:r>
          </a:p>
          <a:p>
            <a:endParaRPr lang="en-US" sz="2400" dirty="0">
              <a:latin typeface="Calibri Light"/>
              <a:ea typeface="Calibri Light"/>
              <a:cs typeface="Calibri Light"/>
            </a:endParaRPr>
          </a:p>
          <a:p>
            <a:endParaRPr lang="en-US" sz="2400" dirty="0">
              <a:latin typeface="Calibri Light"/>
              <a:ea typeface="Calibri Light"/>
              <a:cs typeface="Calibri Light"/>
            </a:endParaRPr>
          </a:p>
          <a:p>
            <a:r>
              <a:rPr lang="en-US" sz="2400" dirty="0">
                <a:latin typeface="Calibri Light"/>
                <a:ea typeface="Calibri Light"/>
                <a:cs typeface="Calibri Light"/>
              </a:rPr>
              <a:t>API “F” (Fuel Economy) Heavy Duty Categories </a:t>
            </a:r>
          </a:p>
        </p:txBody>
      </p:sp>
      <p:grpSp>
        <p:nvGrpSpPr>
          <p:cNvPr id="5" name="Group 3">
            <a:extLst>
              <a:ext uri="{FF2B5EF4-FFF2-40B4-BE49-F238E27FC236}">
                <a16:creationId xmlns:a16="http://schemas.microsoft.com/office/drawing/2014/main" id="{4F9B4231-5E91-D9D3-F2C4-B906A6129F7A}"/>
              </a:ext>
            </a:extLst>
          </p:cNvPr>
          <p:cNvGrpSpPr/>
          <p:nvPr/>
        </p:nvGrpSpPr>
        <p:grpSpPr>
          <a:xfrm rot="232703">
            <a:off x="-41256" y="3291154"/>
            <a:ext cx="2679780" cy="3666507"/>
            <a:chOff x="0" y="0"/>
            <a:chExt cx="605357" cy="705634"/>
          </a:xfrm>
        </p:grpSpPr>
        <p:sp>
          <p:nvSpPr>
            <p:cNvPr id="6" name="Freeform 4">
              <a:extLst>
                <a:ext uri="{FF2B5EF4-FFF2-40B4-BE49-F238E27FC236}">
                  <a16:creationId xmlns:a16="http://schemas.microsoft.com/office/drawing/2014/main" id="{B88E1119-4622-E6C4-3D9C-5F2FC0B3AA5A}"/>
                </a:ext>
              </a:extLst>
            </p:cNvPr>
            <p:cNvSpPr/>
            <p:nvPr/>
          </p:nvSpPr>
          <p:spPr>
            <a:xfrm>
              <a:off x="0" y="0"/>
              <a:ext cx="605357" cy="705634"/>
            </a:xfrm>
            <a:custGeom>
              <a:avLst/>
              <a:gdLst/>
              <a:ahLst/>
              <a:cxnLst/>
              <a:rect l="l" t="t" r="r" b="b"/>
              <a:pathLst>
                <a:path w="605357" h="705634">
                  <a:moveTo>
                    <a:pt x="203200" y="0"/>
                  </a:moveTo>
                  <a:lnTo>
                    <a:pt x="605357" y="0"/>
                  </a:lnTo>
                  <a:lnTo>
                    <a:pt x="402157" y="705634"/>
                  </a:lnTo>
                  <a:lnTo>
                    <a:pt x="0" y="70563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chemeClr val="accent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5">
              <a:extLst>
                <a:ext uri="{FF2B5EF4-FFF2-40B4-BE49-F238E27FC236}">
                  <a16:creationId xmlns:a16="http://schemas.microsoft.com/office/drawing/2014/main" id="{5AAA21F2-99AA-645F-8614-D7CC99A54717}"/>
                </a:ext>
              </a:extLst>
            </p:cNvPr>
            <p:cNvSpPr txBox="1"/>
            <p:nvPr/>
          </p:nvSpPr>
          <p:spPr>
            <a:xfrm>
              <a:off x="101600" y="-38100"/>
              <a:ext cx="402157" cy="743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86"/>
                </a:lnSpc>
              </a:pPr>
              <a:endParaRPr/>
            </a:p>
          </p:txBody>
        </p:sp>
      </p:grpSp>
      <p:grpSp>
        <p:nvGrpSpPr>
          <p:cNvPr id="8" name="Group 6">
            <a:extLst>
              <a:ext uri="{FF2B5EF4-FFF2-40B4-BE49-F238E27FC236}">
                <a16:creationId xmlns:a16="http://schemas.microsoft.com/office/drawing/2014/main" id="{D09816BE-57A9-98FE-14E6-D81E0B6A8ACD}"/>
              </a:ext>
            </a:extLst>
          </p:cNvPr>
          <p:cNvGrpSpPr/>
          <p:nvPr/>
        </p:nvGrpSpPr>
        <p:grpSpPr>
          <a:xfrm rot="232703">
            <a:off x="-489310" y="-128678"/>
            <a:ext cx="3422569" cy="3445873"/>
            <a:chOff x="0" y="0"/>
            <a:chExt cx="406400" cy="353190"/>
          </a:xfrm>
        </p:grpSpPr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40451EE8-E98F-BBDE-6132-04807B72A344}"/>
                </a:ext>
              </a:extLst>
            </p:cNvPr>
            <p:cNvSpPr/>
            <p:nvPr/>
          </p:nvSpPr>
          <p:spPr>
            <a:xfrm>
              <a:off x="0" y="0"/>
              <a:ext cx="406400" cy="353190"/>
            </a:xfrm>
            <a:custGeom>
              <a:avLst/>
              <a:gdLst/>
              <a:ahLst/>
              <a:cxnLst/>
              <a:rect l="l" t="t" r="r" b="b"/>
              <a:pathLst>
                <a:path w="406400" h="353190">
                  <a:moveTo>
                    <a:pt x="203200" y="0"/>
                  </a:moveTo>
                  <a:lnTo>
                    <a:pt x="0" y="0"/>
                  </a:lnTo>
                  <a:lnTo>
                    <a:pt x="203200" y="353190"/>
                  </a:lnTo>
                  <a:lnTo>
                    <a:pt x="406400" y="35319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078BC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707AAAA6-45CB-210F-96EF-4B4EB1666D66}"/>
                </a:ext>
              </a:extLst>
            </p:cNvPr>
            <p:cNvSpPr txBox="1"/>
            <p:nvPr/>
          </p:nvSpPr>
          <p:spPr>
            <a:xfrm>
              <a:off x="101600" y="-38100"/>
              <a:ext cx="203200" cy="3912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86"/>
                </a:lnSpc>
              </a:pPr>
              <a:endParaRPr/>
            </a:p>
          </p:txBody>
        </p:sp>
      </p:grpSp>
      <p:grpSp>
        <p:nvGrpSpPr>
          <p:cNvPr id="11" name="Group 13">
            <a:extLst>
              <a:ext uri="{FF2B5EF4-FFF2-40B4-BE49-F238E27FC236}">
                <a16:creationId xmlns:a16="http://schemas.microsoft.com/office/drawing/2014/main" id="{5463B9E2-475C-9F60-A74F-653CC75C65D5}"/>
              </a:ext>
            </a:extLst>
          </p:cNvPr>
          <p:cNvGrpSpPr>
            <a:grpSpLocks noChangeAspect="1"/>
          </p:cNvGrpSpPr>
          <p:nvPr/>
        </p:nvGrpSpPr>
        <p:grpSpPr>
          <a:xfrm>
            <a:off x="75089" y="1023982"/>
            <a:ext cx="5436021" cy="5436021"/>
            <a:chOff x="0" y="0"/>
            <a:chExt cx="14840029" cy="14840029"/>
          </a:xfrm>
        </p:grpSpPr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1BAC0DC2-48BE-7DE1-5EE2-B733409C99D5}"/>
                </a:ext>
              </a:extLst>
            </p:cNvPr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00316D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0B80D90D-0CFA-9B6C-4679-B98D9B694DBA}"/>
                </a:ext>
              </a:extLst>
            </p:cNvPr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078BC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7D81458B-3274-50FC-D573-A552FEEFF922}"/>
                </a:ext>
              </a:extLst>
            </p:cNvPr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 l="-24665" r="-2466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:a16="http://schemas.microsoft.com/office/drawing/2014/main" id="{3AB0C024-62C0-5F22-A9A2-7F47DB61DDAD}"/>
              </a:ext>
            </a:extLst>
          </p:cNvPr>
          <p:cNvGrpSpPr>
            <a:grpSpLocks noChangeAspect="1"/>
          </p:cNvGrpSpPr>
          <p:nvPr/>
        </p:nvGrpSpPr>
        <p:grpSpPr>
          <a:xfrm>
            <a:off x="4124611" y="2799599"/>
            <a:ext cx="2374424" cy="2374424"/>
            <a:chOff x="0" y="0"/>
            <a:chExt cx="14840029" cy="14840029"/>
          </a:xfrm>
        </p:grpSpPr>
        <p:sp>
          <p:nvSpPr>
            <p:cNvPr id="16" name="Freeform 20">
              <a:extLst>
                <a:ext uri="{FF2B5EF4-FFF2-40B4-BE49-F238E27FC236}">
                  <a16:creationId xmlns:a16="http://schemas.microsoft.com/office/drawing/2014/main" id="{4EE2AC03-898B-7580-10BD-F7675007D66F}"/>
                </a:ext>
              </a:extLst>
            </p:cNvPr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00316D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21">
              <a:extLst>
                <a:ext uri="{FF2B5EF4-FFF2-40B4-BE49-F238E27FC236}">
                  <a16:creationId xmlns:a16="http://schemas.microsoft.com/office/drawing/2014/main" id="{58F6C017-FA07-1433-FA49-DE8DDA576404}"/>
                </a:ext>
              </a:extLst>
            </p:cNvPr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078BC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22">
              <a:extLst>
                <a:ext uri="{FF2B5EF4-FFF2-40B4-BE49-F238E27FC236}">
                  <a16:creationId xmlns:a16="http://schemas.microsoft.com/office/drawing/2014/main" id="{6715126E-9B65-CC5B-D4D9-B43B9E3D3FBF}"/>
                </a:ext>
              </a:extLst>
            </p:cNvPr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 l="-24665" r="-2466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A5017BE1-AB5E-76E3-990F-876E2F33C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5400">
                <a:solidFill>
                  <a:schemeClr val="accent3"/>
                </a:solidFill>
                <a:latin typeface="Passion One" panose="02000506080000020004" pitchFamily="2" charset="0"/>
              </a:rPr>
              <a:t>AMERICAN PETROLEUM INSTITUTE</a:t>
            </a:r>
            <a:endParaRPr lang="en-US" sz="5400">
              <a:solidFill>
                <a:schemeClr val="accent3"/>
              </a:solidFill>
            </a:endParaRPr>
          </a:p>
        </p:txBody>
      </p:sp>
      <p:sp>
        <p:nvSpPr>
          <p:cNvPr id="19" name="AutoShape 2" descr="API Releases New Donut Symbol To Differentiate New Diesel Oil">
            <a:extLst>
              <a:ext uri="{FF2B5EF4-FFF2-40B4-BE49-F238E27FC236}">
                <a16:creationId xmlns:a16="http://schemas.microsoft.com/office/drawing/2014/main" id="{877F8868-2644-6BF3-A3D8-0C24C9B94B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AutoShape 4" descr="API Engine Oil Licensing and Certification System Updated - Engine Builder  Magazine">
            <a:extLst>
              <a:ext uri="{FF2B5EF4-FFF2-40B4-BE49-F238E27FC236}">
                <a16:creationId xmlns:a16="http://schemas.microsoft.com/office/drawing/2014/main" id="{41284025-8802-7676-B9E4-871CC51842A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5999" y="2442765"/>
            <a:ext cx="1291035" cy="129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A98D94D-7C72-943C-6EF3-6218ADC1B0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1752" y="2079883"/>
            <a:ext cx="3223763" cy="1276388"/>
          </a:xfrm>
          <a:prstGeom prst="rect">
            <a:avLst/>
          </a:prstGeom>
        </p:spPr>
      </p:pic>
      <p:pic>
        <p:nvPicPr>
          <p:cNvPr id="20" name="Picture 19" descr="A circular black and white logo&#10;&#10;AI-generated content may be incorrect.">
            <a:extLst>
              <a:ext uri="{FF2B5EF4-FFF2-40B4-BE49-F238E27FC236}">
                <a16:creationId xmlns:a16="http://schemas.microsoft.com/office/drawing/2014/main" id="{2550AC89-3E01-612B-561D-6C5AB9F59D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9685" y="3745501"/>
            <a:ext cx="992482" cy="113559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798C7D1-3B9C-ED21-95CA-5FBAD7AD8D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9328" y="5520149"/>
            <a:ext cx="963789" cy="94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5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FA1BF30-34A0-90FA-6F1B-7FF0AE173924}"/>
              </a:ext>
            </a:extLst>
          </p:cNvPr>
          <p:cNvCxnSpPr/>
          <p:nvPr/>
        </p:nvCxnSpPr>
        <p:spPr>
          <a:xfrm>
            <a:off x="5943600" y="0"/>
            <a:ext cx="0" cy="6858000"/>
          </a:xfrm>
          <a:prstGeom prst="line">
            <a:avLst/>
          </a:prstGeom>
          <a:ln w="158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Callout: Line 30">
            <a:extLst>
              <a:ext uri="{FF2B5EF4-FFF2-40B4-BE49-F238E27FC236}">
                <a16:creationId xmlns:a16="http://schemas.microsoft.com/office/drawing/2014/main" id="{C466A4CA-80D1-2DD3-38E3-02DE97D7570F}"/>
              </a:ext>
            </a:extLst>
          </p:cNvPr>
          <p:cNvSpPr/>
          <p:nvPr/>
        </p:nvSpPr>
        <p:spPr>
          <a:xfrm>
            <a:off x="6880897" y="5345310"/>
            <a:ext cx="5303159" cy="989865"/>
          </a:xfrm>
          <a:prstGeom prst="borderCallout1">
            <a:avLst>
              <a:gd name="adj1" fmla="val 69444"/>
              <a:gd name="adj2" fmla="val -13"/>
              <a:gd name="adj3" fmla="val 69692"/>
              <a:gd name="adj4" fmla="val -7901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Callout: Line 29">
            <a:extLst>
              <a:ext uri="{FF2B5EF4-FFF2-40B4-BE49-F238E27FC236}">
                <a16:creationId xmlns:a16="http://schemas.microsoft.com/office/drawing/2014/main" id="{575B76DC-85CC-C52D-240C-744D9DB8B9C7}"/>
              </a:ext>
            </a:extLst>
          </p:cNvPr>
          <p:cNvSpPr/>
          <p:nvPr/>
        </p:nvSpPr>
        <p:spPr>
          <a:xfrm>
            <a:off x="6889924" y="3819926"/>
            <a:ext cx="5302076" cy="1431472"/>
          </a:xfrm>
          <a:prstGeom prst="borderCallout1">
            <a:avLst>
              <a:gd name="adj1" fmla="val 72011"/>
              <a:gd name="adj2" fmla="val 184"/>
              <a:gd name="adj3" fmla="val 86457"/>
              <a:gd name="adj4" fmla="val -912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Callout: Line 28">
            <a:extLst>
              <a:ext uri="{FF2B5EF4-FFF2-40B4-BE49-F238E27FC236}">
                <a16:creationId xmlns:a16="http://schemas.microsoft.com/office/drawing/2014/main" id="{DFB11B8D-F5CD-D964-80C4-28912CD85626}"/>
              </a:ext>
            </a:extLst>
          </p:cNvPr>
          <p:cNvSpPr/>
          <p:nvPr/>
        </p:nvSpPr>
        <p:spPr>
          <a:xfrm>
            <a:off x="6888837" y="2639275"/>
            <a:ext cx="5311102" cy="1080689"/>
          </a:xfrm>
          <a:prstGeom prst="borderCallout1">
            <a:avLst>
              <a:gd name="adj1" fmla="val 79816"/>
              <a:gd name="adj2" fmla="val -106"/>
              <a:gd name="adj3" fmla="val 80249"/>
              <a:gd name="adj4" fmla="val -7609"/>
            </a:avLst>
          </a:prstGeom>
          <a:solidFill>
            <a:schemeClr val="accent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Callout: Line 27">
            <a:extLst>
              <a:ext uri="{FF2B5EF4-FFF2-40B4-BE49-F238E27FC236}">
                <a16:creationId xmlns:a16="http://schemas.microsoft.com/office/drawing/2014/main" id="{70C0470B-B94A-8B06-4DA0-642EB33B98F4}"/>
              </a:ext>
            </a:extLst>
          </p:cNvPr>
          <p:cNvSpPr/>
          <p:nvPr/>
        </p:nvSpPr>
        <p:spPr>
          <a:xfrm>
            <a:off x="6888837" y="1982916"/>
            <a:ext cx="5311102" cy="584775"/>
          </a:xfrm>
          <a:prstGeom prst="borderCallout1">
            <a:avLst>
              <a:gd name="adj1" fmla="val 68164"/>
              <a:gd name="adj2" fmla="val 478"/>
              <a:gd name="adj3" fmla="val 90126"/>
              <a:gd name="adj4" fmla="val -813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459A33-1E28-F6FF-E304-C6C106FD4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A321BDB-0AF5-FA58-8523-C4C1D93CB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375" y="744328"/>
            <a:ext cx="10931663" cy="454025"/>
          </a:xfrm>
        </p:spPr>
        <p:txBody>
          <a:bodyPr/>
          <a:lstStyle/>
          <a:p>
            <a:pPr algn="ctr"/>
            <a:r>
              <a:rPr lang="en-US" sz="5400">
                <a:solidFill>
                  <a:schemeClr val="accent3"/>
                </a:solidFill>
                <a:latin typeface="Passion One" panose="02000506080000020004" pitchFamily="2" charset="0"/>
              </a:rPr>
              <a:t>TIMELINE OF API HEAVY DUTY CATEGORIES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EFFFF5-98CC-ABCE-082A-991467311F60}"/>
              </a:ext>
            </a:extLst>
          </p:cNvPr>
          <p:cNvSpPr/>
          <p:nvPr/>
        </p:nvSpPr>
        <p:spPr>
          <a:xfrm>
            <a:off x="5430982" y="1318800"/>
            <a:ext cx="1069501" cy="788462"/>
          </a:xfrm>
          <a:prstGeom prst="ellipse">
            <a:avLst/>
          </a:prstGeom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Anton" pitchFamily="2" charset="0"/>
              </a:rPr>
              <a:t>1955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7308064-C529-AEA0-409F-F09C74537BCA}"/>
              </a:ext>
            </a:extLst>
          </p:cNvPr>
          <p:cNvSpPr/>
          <p:nvPr/>
        </p:nvSpPr>
        <p:spPr>
          <a:xfrm>
            <a:off x="5430982" y="2191978"/>
            <a:ext cx="1069501" cy="7884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Anton" pitchFamily="2" charset="0"/>
              </a:rPr>
              <a:t>1970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E827998-A63F-50CB-C692-B91CA7C608EE}"/>
              </a:ext>
            </a:extLst>
          </p:cNvPr>
          <p:cNvSpPr/>
          <p:nvPr/>
        </p:nvSpPr>
        <p:spPr>
          <a:xfrm>
            <a:off x="5422080" y="3056400"/>
            <a:ext cx="1069501" cy="788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Anton" pitchFamily="2" charset="0"/>
              </a:rPr>
              <a:t>1987</a:t>
            </a:r>
          </a:p>
        </p:txBody>
      </p:sp>
      <p:sp>
        <p:nvSpPr>
          <p:cNvPr id="9" name="Callout: Right Arrow 8">
            <a:extLst>
              <a:ext uri="{FF2B5EF4-FFF2-40B4-BE49-F238E27FC236}">
                <a16:creationId xmlns:a16="http://schemas.microsoft.com/office/drawing/2014/main" id="{0F91606B-811D-2F3A-7DEF-8544AFB0694A}"/>
              </a:ext>
            </a:extLst>
          </p:cNvPr>
          <p:cNvSpPr/>
          <p:nvPr/>
        </p:nvSpPr>
        <p:spPr>
          <a:xfrm>
            <a:off x="377744" y="1383276"/>
            <a:ext cx="4852175" cy="711345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5366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allout: Right Arrow 9">
            <a:extLst>
              <a:ext uri="{FF2B5EF4-FFF2-40B4-BE49-F238E27FC236}">
                <a16:creationId xmlns:a16="http://schemas.microsoft.com/office/drawing/2014/main" id="{5D8E60A1-A0C6-5E4F-E0F2-EEF41A5C39BD}"/>
              </a:ext>
            </a:extLst>
          </p:cNvPr>
          <p:cNvSpPr/>
          <p:nvPr/>
        </p:nvSpPr>
        <p:spPr>
          <a:xfrm>
            <a:off x="377744" y="2258857"/>
            <a:ext cx="4771176" cy="66812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6613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allout: Right Arrow 10">
            <a:extLst>
              <a:ext uri="{FF2B5EF4-FFF2-40B4-BE49-F238E27FC236}">
                <a16:creationId xmlns:a16="http://schemas.microsoft.com/office/drawing/2014/main" id="{D5F29078-9B34-91F1-C5D8-97E05FAA2C82}"/>
              </a:ext>
            </a:extLst>
          </p:cNvPr>
          <p:cNvSpPr/>
          <p:nvPr/>
        </p:nvSpPr>
        <p:spPr>
          <a:xfrm>
            <a:off x="377744" y="3120227"/>
            <a:ext cx="4743731" cy="61754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6152"/>
            </a:avLst>
          </a:pr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5AD359-0327-7874-3DF2-02D081348D0C}"/>
              </a:ext>
            </a:extLst>
          </p:cNvPr>
          <p:cNvSpPr txBox="1"/>
          <p:nvPr/>
        </p:nvSpPr>
        <p:spPr>
          <a:xfrm>
            <a:off x="969817" y="1561053"/>
            <a:ext cx="2295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2"/>
                </a:solidFill>
                <a:latin typeface="Anton" pitchFamily="2" charset="0"/>
              </a:rPr>
              <a:t>CA, CB/DG, CC/DM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9046BC-B46F-E6AC-E058-42491F7F0E5A}"/>
              </a:ext>
            </a:extLst>
          </p:cNvPr>
          <p:cNvSpPr txBox="1"/>
          <p:nvPr/>
        </p:nvSpPr>
        <p:spPr>
          <a:xfrm>
            <a:off x="1386218" y="2408254"/>
            <a:ext cx="937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1"/>
                </a:solidFill>
                <a:latin typeface="Anton" pitchFamily="2" charset="0"/>
              </a:rPr>
              <a:t>CD/DS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0EFDC6-0162-47A2-1649-2C156078D497}"/>
              </a:ext>
            </a:extLst>
          </p:cNvPr>
          <p:cNvSpPr txBox="1"/>
          <p:nvPr/>
        </p:nvSpPr>
        <p:spPr>
          <a:xfrm>
            <a:off x="1300238" y="3220025"/>
            <a:ext cx="1414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3"/>
                </a:solidFill>
                <a:latin typeface="Anton" pitchFamily="2" charset="0"/>
              </a:rPr>
              <a:t>CE, CD-II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26E565-6311-758F-3315-A4D52804B9CB}"/>
              </a:ext>
            </a:extLst>
          </p:cNvPr>
          <p:cNvSpPr txBox="1"/>
          <p:nvPr/>
        </p:nvSpPr>
        <p:spPr>
          <a:xfrm>
            <a:off x="7029266" y="2001434"/>
            <a:ext cx="4550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1970: Environmental Protection Agency (EPA) is newly formed; sets national air quality standards</a:t>
            </a:r>
            <a:r>
              <a:rPr lang="en-US" sz="1600"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720015-66A8-F3E3-4F20-2AD797FF4D1F}"/>
              </a:ext>
            </a:extLst>
          </p:cNvPr>
          <p:cNvSpPr txBox="1"/>
          <p:nvPr/>
        </p:nvSpPr>
        <p:spPr>
          <a:xfrm>
            <a:off x="7045300" y="2891880"/>
            <a:ext cx="4768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1985: Legislation to minimize Particulate Matter (PM), NOx, black carbon, sulfur dioxides, and 40 other chemicals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AAD33BE-6403-12A1-A519-0436E7A9CBE9}"/>
              </a:ext>
            </a:extLst>
          </p:cNvPr>
          <p:cNvSpPr/>
          <p:nvPr/>
        </p:nvSpPr>
        <p:spPr>
          <a:xfrm>
            <a:off x="5435206" y="3904639"/>
            <a:ext cx="1069501" cy="788462"/>
          </a:xfrm>
          <a:prstGeom prst="ellipse">
            <a:avLst/>
          </a:prstGeom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Anton" pitchFamily="2" charset="0"/>
              </a:rPr>
              <a:t>1990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1583F30-0B8E-E23C-99EE-8ED64CEBE9E2}"/>
              </a:ext>
            </a:extLst>
          </p:cNvPr>
          <p:cNvSpPr/>
          <p:nvPr/>
        </p:nvSpPr>
        <p:spPr>
          <a:xfrm>
            <a:off x="5435205" y="4758251"/>
            <a:ext cx="1069502" cy="7884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Anton" pitchFamily="2" charset="0"/>
              </a:rPr>
              <a:t>2000s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77C52F4-FB34-D43D-8DD5-D7C4366A2938}"/>
              </a:ext>
            </a:extLst>
          </p:cNvPr>
          <p:cNvSpPr/>
          <p:nvPr/>
        </p:nvSpPr>
        <p:spPr>
          <a:xfrm>
            <a:off x="5427267" y="5615530"/>
            <a:ext cx="1069501" cy="788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Anton" pitchFamily="2" charset="0"/>
              </a:rPr>
              <a:t>2010s</a:t>
            </a:r>
          </a:p>
        </p:txBody>
      </p:sp>
      <p:sp>
        <p:nvSpPr>
          <p:cNvPr id="20" name="Callout: Right Arrow 19">
            <a:extLst>
              <a:ext uri="{FF2B5EF4-FFF2-40B4-BE49-F238E27FC236}">
                <a16:creationId xmlns:a16="http://schemas.microsoft.com/office/drawing/2014/main" id="{1F956AF8-7911-04F0-0932-F937529D94C2}"/>
              </a:ext>
            </a:extLst>
          </p:cNvPr>
          <p:cNvSpPr/>
          <p:nvPr/>
        </p:nvSpPr>
        <p:spPr>
          <a:xfrm>
            <a:off x="377744" y="3912384"/>
            <a:ext cx="4771175" cy="739178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567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allout: Right Arrow 20">
            <a:extLst>
              <a:ext uri="{FF2B5EF4-FFF2-40B4-BE49-F238E27FC236}">
                <a16:creationId xmlns:a16="http://schemas.microsoft.com/office/drawing/2014/main" id="{53924350-43BB-4031-259F-8CAAF8E719C5}"/>
              </a:ext>
            </a:extLst>
          </p:cNvPr>
          <p:cNvSpPr/>
          <p:nvPr/>
        </p:nvSpPr>
        <p:spPr>
          <a:xfrm>
            <a:off x="377745" y="4797087"/>
            <a:ext cx="4743730" cy="646331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5682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allout: Right Arrow 21">
            <a:extLst>
              <a:ext uri="{FF2B5EF4-FFF2-40B4-BE49-F238E27FC236}">
                <a16:creationId xmlns:a16="http://schemas.microsoft.com/office/drawing/2014/main" id="{69109D3C-6A50-A742-E817-45DB7F11395B}"/>
              </a:ext>
            </a:extLst>
          </p:cNvPr>
          <p:cNvSpPr/>
          <p:nvPr/>
        </p:nvSpPr>
        <p:spPr>
          <a:xfrm>
            <a:off x="377744" y="5546713"/>
            <a:ext cx="4771175" cy="788462"/>
          </a:xfrm>
          <a:prstGeom prst="rightArrowCallout">
            <a:avLst/>
          </a:pr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2B3A509-E97A-74A4-B21C-17ABCF56D07D}"/>
              </a:ext>
            </a:extLst>
          </p:cNvPr>
          <p:cNvSpPr txBox="1"/>
          <p:nvPr/>
        </p:nvSpPr>
        <p:spPr>
          <a:xfrm>
            <a:off x="1151585" y="4097307"/>
            <a:ext cx="1884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2"/>
                </a:solidFill>
                <a:latin typeface="Anton" pitchFamily="2" charset="0"/>
              </a:rPr>
              <a:t>CF, CF-2, CF-4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AAC67A1-FB5F-C9C0-10B9-78A82CC51A64}"/>
              </a:ext>
            </a:extLst>
          </p:cNvPr>
          <p:cNvSpPr txBox="1"/>
          <p:nvPr/>
        </p:nvSpPr>
        <p:spPr>
          <a:xfrm>
            <a:off x="612375" y="4954282"/>
            <a:ext cx="2790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1"/>
                </a:solidFill>
                <a:latin typeface="Anton" pitchFamily="2" charset="0"/>
              </a:rPr>
              <a:t>CH-4, CI-4, CI-4 Plus, CJ-4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274DF1-C847-E8FF-EE15-EE32B19B47E2}"/>
              </a:ext>
            </a:extLst>
          </p:cNvPr>
          <p:cNvSpPr txBox="1"/>
          <p:nvPr/>
        </p:nvSpPr>
        <p:spPr>
          <a:xfrm>
            <a:off x="391404" y="5571034"/>
            <a:ext cx="3404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3"/>
                </a:solidFill>
                <a:latin typeface="Anton" pitchFamily="2" charset="0"/>
              </a:rPr>
              <a:t>CK-4 (backward compatible)</a:t>
            </a:r>
          </a:p>
          <a:p>
            <a:r>
              <a:rPr lang="en-US">
                <a:solidFill>
                  <a:schemeClr val="accent3"/>
                </a:solidFill>
                <a:latin typeface="Anton" pitchFamily="2" charset="0"/>
              </a:rPr>
              <a:t>FA-4 (not backward compatible)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FAB24E5-6654-65C3-2B12-8152863D85B3}"/>
              </a:ext>
            </a:extLst>
          </p:cNvPr>
          <p:cNvSpPr txBox="1"/>
          <p:nvPr/>
        </p:nvSpPr>
        <p:spPr>
          <a:xfrm>
            <a:off x="7004199" y="3888743"/>
            <a:ext cx="551729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2002: Exhaust Gas Recirculation (EGR) introduced, CI-4 to address NOx</a:t>
            </a:r>
          </a:p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2004: CI-4 Plus implemented to address EGR soot increase</a:t>
            </a:r>
          </a:p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2006: CJ-4 launched to suit ultra low sulfur diesel (ULSD)</a:t>
            </a:r>
          </a:p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2007: Diesel Particulate Filter (DPF) introduced</a:t>
            </a:r>
          </a:p>
          <a:p>
            <a:endParaRPr lang="en-US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2AD5A3-C9F6-4452-91B7-2A1E2F8BA5F3}"/>
              </a:ext>
            </a:extLst>
          </p:cNvPr>
          <p:cNvSpPr txBox="1"/>
          <p:nvPr/>
        </p:nvSpPr>
        <p:spPr>
          <a:xfrm>
            <a:off x="6888837" y="5400009"/>
            <a:ext cx="53031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2010: Ammonia Slip Catalyst (ASC) and Selective Catalytic Reduction (SCR) introduced; required for diesel aftertreatment</a:t>
            </a:r>
          </a:p>
          <a:p>
            <a:r>
              <a:rPr lang="en-US" sz="16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Dec 2016: CK-4 and FA-4 launched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1386099-1EA0-B4E7-B2B8-7C6DAE34F060}"/>
              </a:ext>
            </a:extLst>
          </p:cNvPr>
          <p:cNvSpPr/>
          <p:nvPr/>
        </p:nvSpPr>
        <p:spPr>
          <a:xfrm>
            <a:off x="806564" y="1210056"/>
            <a:ext cx="10994032" cy="51142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400" dirty="0">
                <a:latin typeface="Passion One" panose="02000506080000020004" pitchFamily="2" charset="0"/>
              </a:rPr>
              <a:t>CHANGES DRIVEN BY LEGISLATION FOR FUEL ECONOMY &amp; EMISSIONS</a:t>
            </a:r>
          </a:p>
        </p:txBody>
      </p:sp>
    </p:spTree>
    <p:extLst>
      <p:ext uri="{BB962C8B-B14F-4D97-AF65-F5344CB8AC3E}">
        <p14:creationId xmlns:p14="http://schemas.microsoft.com/office/powerpoint/2010/main" val="12873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utonomous Trucks: The Future of the Industry?">
            <a:extLst>
              <a:ext uri="{FF2B5EF4-FFF2-40B4-BE49-F238E27FC236}">
                <a16:creationId xmlns:a16="http://schemas.microsoft.com/office/drawing/2014/main" id="{3A8AA115-DE0C-2DF3-9C6E-B67BD9253D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alphaModFix amt="7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8" r="14902" b="7582"/>
          <a:stretch/>
        </p:blipFill>
        <p:spPr bwMode="auto">
          <a:xfrm>
            <a:off x="7951694" y="0"/>
            <a:ext cx="4240306" cy="633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6E3BBF-D122-6C4C-A583-7865CA4B3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8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6D2C1C4-A080-5032-FF34-0C599A758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912" y="575476"/>
            <a:ext cx="10931663" cy="454025"/>
          </a:xfrm>
        </p:spPr>
        <p:txBody>
          <a:bodyPr/>
          <a:lstStyle/>
          <a:p>
            <a:r>
              <a:rPr lang="en-US" sz="6000">
                <a:solidFill>
                  <a:schemeClr val="accent3"/>
                </a:solidFill>
                <a:latin typeface="Passion One" panose="02000506080000020004" pitchFamily="2" charset="0"/>
              </a:rPr>
              <a:t>GREENHOUSE GAS PHASE PLANS</a:t>
            </a:r>
            <a:endParaRPr lang="en-US" sz="6000">
              <a:solidFill>
                <a:schemeClr val="accent3"/>
              </a:solidFill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0BF957-E808-9D77-35F8-B0763D2785A8}"/>
              </a:ext>
            </a:extLst>
          </p:cNvPr>
          <p:cNvSpPr/>
          <p:nvPr/>
        </p:nvSpPr>
        <p:spPr>
          <a:xfrm>
            <a:off x="517501" y="1461032"/>
            <a:ext cx="6912957" cy="5671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latin typeface="Calibri Light" panose="020F0302020204030204" pitchFamily="34" charset="0"/>
                <a:cs typeface="Calibri Light" panose="020F0302020204030204" pitchFamily="34" charset="0"/>
              </a:rPr>
              <a:t>PHASE 1: Model year 2014-2018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AB08362-F96B-BB51-814C-421ADC66DE8B}"/>
              </a:ext>
            </a:extLst>
          </p:cNvPr>
          <p:cNvSpPr/>
          <p:nvPr/>
        </p:nvSpPr>
        <p:spPr>
          <a:xfrm>
            <a:off x="517500" y="2203941"/>
            <a:ext cx="6931475" cy="10155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PHASE 2: Model year 2019-2027</a:t>
            </a:r>
          </a:p>
          <a:p>
            <a:pPr algn="ctr"/>
            <a:r>
              <a:rPr lang="en-US" sz="1400" b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2021-2027 for Semi Trucks, Large Pickup, Van, Buses, Work Trucks</a:t>
            </a:r>
          </a:p>
          <a:p>
            <a:pPr algn="ctr"/>
            <a:r>
              <a:rPr lang="en-US" sz="1400">
                <a:latin typeface="Calibri Light" panose="020F0302020204030204" pitchFamily="34" charset="0"/>
                <a:cs typeface="Calibri Light" panose="020F0302020204030204" pitchFamily="34" charset="0"/>
              </a:rPr>
              <a:t>17%-25% reduction in emissions from 2010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5DD4E9C-9F43-56C9-9B47-CD7BB211CA4C}"/>
              </a:ext>
            </a:extLst>
          </p:cNvPr>
          <p:cNvSpPr/>
          <p:nvPr/>
        </p:nvSpPr>
        <p:spPr>
          <a:xfrm>
            <a:off x="498983" y="3395262"/>
            <a:ext cx="6931475" cy="29427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PHASE 3: Model year 2027-2032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Developed in response EPA and CARB² to the latest GHG³ and fuel mileage regulations being introduced by GHG Phase III</a:t>
            </a:r>
          </a:p>
          <a:p>
            <a:pPr algn="ctr"/>
            <a:endParaRPr lang="en-US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29% reduction from 2021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Varies according to type – light-heavy, medium heavy, heavy </a:t>
            </a:r>
            <a:r>
              <a:rPr lang="en-US" sz="1400" dirty="0" err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heavy</a:t>
            </a:r>
            <a:r>
              <a:rPr 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Applies to wider range of vehicles – school buses, delivery trucks, refuse haulers, public utilities, transit, and shuttle buses, day and sleeper tractors.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Phased in approach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Not technology agnostic – relying on wide range of technology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GHG Phase III means 25% of the trucks need to be zero emissions by 2032.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593532D-4B50-24C5-B160-8D9867758688}"/>
              </a:ext>
            </a:extLst>
          </p:cNvPr>
          <p:cNvSpPr/>
          <p:nvPr/>
        </p:nvSpPr>
        <p:spPr>
          <a:xfrm>
            <a:off x="517500" y="3395261"/>
            <a:ext cx="6931475" cy="29427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GHG Phase III, in relation to EV and zero emissions by 2032, is slowed down at this current time.</a:t>
            </a:r>
            <a:endParaRPr lang="en-US" sz="40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69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C74B8A3-6F5A-CA6C-4BA8-340017E0DD98}"/>
              </a:ext>
            </a:extLst>
          </p:cNvPr>
          <p:cNvSpPr/>
          <p:nvPr/>
        </p:nvSpPr>
        <p:spPr>
          <a:xfrm>
            <a:off x="1" y="1813446"/>
            <a:ext cx="12191999" cy="45905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9D7B0D-9477-F05C-C54D-C3E5DB4B5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9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D71BF-3D6F-A798-322F-6804493BC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003" y="2077975"/>
            <a:ext cx="6201587" cy="4065784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Protects your investment 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Engines/Equipment are biggest asset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First level of proof of performance recognized by the industry.</a:t>
            </a:r>
          </a:p>
          <a:p>
            <a:r>
              <a:rPr lang="en-US" sz="2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Compliant with OEM and warranties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Most manufactures require </a:t>
            </a:r>
            <a:r>
              <a:rPr lang="en-US" sz="1800" u="sng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at least </a:t>
            </a:r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API approved oils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Use of non approved oils could mean voiding warranty or failures if the oil does not provide the necessary level of  protection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9C59495-61AD-64CE-93FB-94760B00D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978770"/>
            <a:ext cx="6058299" cy="838973"/>
          </a:xfrm>
        </p:spPr>
        <p:txBody>
          <a:bodyPr/>
          <a:lstStyle/>
          <a:p>
            <a:r>
              <a:rPr lang="en-US" sz="5400">
                <a:solidFill>
                  <a:schemeClr val="accent3"/>
                </a:solidFill>
                <a:latin typeface="Passion One" panose="02000506080000020004" pitchFamily="2" charset="0"/>
              </a:rPr>
              <a:t>HOW DOES API IMPACT CUSTOMERS? </a:t>
            </a:r>
            <a:endParaRPr lang="en-US" sz="540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7C3099E-30E0-958E-5547-5C18EF572005}"/>
              </a:ext>
            </a:extLst>
          </p:cNvPr>
          <p:cNvGrpSpPr/>
          <p:nvPr/>
        </p:nvGrpSpPr>
        <p:grpSpPr>
          <a:xfrm>
            <a:off x="7593497" y="454009"/>
            <a:ext cx="4010676" cy="5475630"/>
            <a:chOff x="0" y="0"/>
            <a:chExt cx="1184379" cy="1467899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34F05BD-C17B-0E50-9A19-5E4812D3C2E8}"/>
                </a:ext>
              </a:extLst>
            </p:cNvPr>
            <p:cNvSpPr/>
            <p:nvPr/>
          </p:nvSpPr>
          <p:spPr>
            <a:xfrm>
              <a:off x="0" y="0"/>
              <a:ext cx="1184379" cy="1467899"/>
            </a:xfrm>
            <a:custGeom>
              <a:avLst/>
              <a:gdLst/>
              <a:ahLst/>
              <a:cxnLst/>
              <a:rect l="l" t="t" r="r" b="b"/>
              <a:pathLst>
                <a:path w="1184379" h="1467899">
                  <a:moveTo>
                    <a:pt x="23292" y="0"/>
                  </a:moveTo>
                  <a:lnTo>
                    <a:pt x="1161087" y="0"/>
                  </a:lnTo>
                  <a:cubicBezTo>
                    <a:pt x="1173951" y="0"/>
                    <a:pt x="1184379" y="10428"/>
                    <a:pt x="1184379" y="23292"/>
                  </a:cubicBezTo>
                  <a:lnTo>
                    <a:pt x="1184379" y="1444607"/>
                  </a:lnTo>
                  <a:cubicBezTo>
                    <a:pt x="1184379" y="1450784"/>
                    <a:pt x="1181925" y="1456709"/>
                    <a:pt x="1177557" y="1461077"/>
                  </a:cubicBezTo>
                  <a:cubicBezTo>
                    <a:pt x="1173189" y="1465445"/>
                    <a:pt x="1167264" y="1467899"/>
                    <a:pt x="1161087" y="1467899"/>
                  </a:cubicBezTo>
                  <a:lnTo>
                    <a:pt x="23292" y="1467899"/>
                  </a:lnTo>
                  <a:cubicBezTo>
                    <a:pt x="10428" y="1467899"/>
                    <a:pt x="0" y="1457471"/>
                    <a:pt x="0" y="1444607"/>
                  </a:cubicBezTo>
                  <a:lnTo>
                    <a:pt x="0" y="23292"/>
                  </a:lnTo>
                  <a:cubicBezTo>
                    <a:pt x="0" y="10428"/>
                    <a:pt x="10428" y="0"/>
                    <a:pt x="23292" y="0"/>
                  </a:cubicBezTo>
                  <a:close/>
                </a:path>
              </a:pathLst>
            </a:custGeom>
            <a:blipFill>
              <a:blip r:embed="rId3"/>
              <a:stretch>
                <a:fillRect l="-42837" r="-42837"/>
              </a:stretch>
            </a:blipFill>
            <a:ln w="28575"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9963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D0F2966-F467-13A7-5D5A-43DC266D0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E8392-7DAA-7C8B-F234-D5047F96AFE1}"/>
              </a:ext>
            </a:extLst>
          </p:cNvPr>
          <p:cNvSpPr/>
          <p:nvPr/>
        </p:nvSpPr>
        <p:spPr>
          <a:xfrm>
            <a:off x="1" y="1813446"/>
            <a:ext cx="12191999" cy="45905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DBD990-4878-89C4-5254-5368117BA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10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CE225-465C-BDC9-20C2-04F593524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40" y="1778214"/>
            <a:ext cx="7248347" cy="4065784"/>
          </a:xfrm>
        </p:spPr>
        <p:txBody>
          <a:bodyPr/>
          <a:lstStyle/>
          <a:p>
            <a:r>
              <a:rPr lang="en-US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Improves Performance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More efficient fluids with each new category (fuel efficient categories added)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Lower emissions, longer aftertreatment life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Higher wear and oxidation performance</a:t>
            </a:r>
          </a:p>
          <a:p>
            <a:r>
              <a:rPr lang="en-US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Future Proof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API follows the EPA and GHG (greenhouse gas) Rules 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Ensures your fleet meets these requirements from an oil perspective as well</a:t>
            </a:r>
          </a:p>
          <a:p>
            <a:r>
              <a:rPr lang="en-US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Simplifies Decision Making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Using API designations like API “donut”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Helps weed out the oils that may not have the level of performance required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3DD6090-40F7-D56C-9F0E-C01D4E725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978770"/>
            <a:ext cx="6058299" cy="838973"/>
          </a:xfrm>
        </p:spPr>
        <p:txBody>
          <a:bodyPr/>
          <a:lstStyle/>
          <a:p>
            <a:r>
              <a:rPr lang="en-US" sz="5400">
                <a:solidFill>
                  <a:schemeClr val="accent3"/>
                </a:solidFill>
                <a:latin typeface="Passion One" panose="02000506080000020004" pitchFamily="2" charset="0"/>
              </a:rPr>
              <a:t>HOW DOES API IMPACT CUSTOMERS? </a:t>
            </a:r>
            <a:endParaRPr lang="en-US" sz="540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1BF8E2F-3DDB-D3B6-D263-743DBCE7D15A}"/>
              </a:ext>
            </a:extLst>
          </p:cNvPr>
          <p:cNvGrpSpPr/>
          <p:nvPr/>
        </p:nvGrpSpPr>
        <p:grpSpPr>
          <a:xfrm>
            <a:off x="7593497" y="454009"/>
            <a:ext cx="4010676" cy="5475630"/>
            <a:chOff x="0" y="0"/>
            <a:chExt cx="1184379" cy="1467899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0E90412-C7D6-7D6E-340E-75B079CCE3B3}"/>
                </a:ext>
              </a:extLst>
            </p:cNvPr>
            <p:cNvSpPr/>
            <p:nvPr/>
          </p:nvSpPr>
          <p:spPr>
            <a:xfrm>
              <a:off x="0" y="0"/>
              <a:ext cx="1184379" cy="1467899"/>
            </a:xfrm>
            <a:custGeom>
              <a:avLst/>
              <a:gdLst/>
              <a:ahLst/>
              <a:cxnLst/>
              <a:rect l="l" t="t" r="r" b="b"/>
              <a:pathLst>
                <a:path w="1184379" h="1467899">
                  <a:moveTo>
                    <a:pt x="23292" y="0"/>
                  </a:moveTo>
                  <a:lnTo>
                    <a:pt x="1161087" y="0"/>
                  </a:lnTo>
                  <a:cubicBezTo>
                    <a:pt x="1173951" y="0"/>
                    <a:pt x="1184379" y="10428"/>
                    <a:pt x="1184379" y="23292"/>
                  </a:cubicBezTo>
                  <a:lnTo>
                    <a:pt x="1184379" y="1444607"/>
                  </a:lnTo>
                  <a:cubicBezTo>
                    <a:pt x="1184379" y="1450784"/>
                    <a:pt x="1181925" y="1456709"/>
                    <a:pt x="1177557" y="1461077"/>
                  </a:cubicBezTo>
                  <a:cubicBezTo>
                    <a:pt x="1173189" y="1465445"/>
                    <a:pt x="1167264" y="1467899"/>
                    <a:pt x="1161087" y="1467899"/>
                  </a:cubicBezTo>
                  <a:lnTo>
                    <a:pt x="23292" y="1467899"/>
                  </a:lnTo>
                  <a:cubicBezTo>
                    <a:pt x="10428" y="1467899"/>
                    <a:pt x="0" y="1457471"/>
                    <a:pt x="0" y="1444607"/>
                  </a:cubicBezTo>
                  <a:lnTo>
                    <a:pt x="0" y="23292"/>
                  </a:lnTo>
                  <a:cubicBezTo>
                    <a:pt x="0" y="10428"/>
                    <a:pt x="10428" y="0"/>
                    <a:pt x="23292" y="0"/>
                  </a:cubicBezTo>
                  <a:close/>
                </a:path>
              </a:pathLst>
            </a:custGeom>
            <a:blipFill>
              <a:blip r:embed="rId3"/>
              <a:stretch>
                <a:fillRect l="-42837" r="-42837"/>
              </a:stretch>
            </a:blipFill>
            <a:ln w="28575"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23F7145-D235-7298-C633-843BEE22C741}"/>
              </a:ext>
            </a:extLst>
          </p:cNvPr>
          <p:cNvSpPr/>
          <p:nvPr/>
        </p:nvSpPr>
        <p:spPr>
          <a:xfrm>
            <a:off x="1784555" y="2064774"/>
            <a:ext cx="8347587" cy="35691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solidFill>
                  <a:schemeClr val="accent1"/>
                </a:solidFill>
                <a:latin typeface="Passion One" panose="02000506080000020004" pitchFamily="2" charset="0"/>
              </a:rPr>
              <a:t>Overall: It raises the floor</a:t>
            </a:r>
          </a:p>
        </p:txBody>
      </p:sp>
    </p:spTree>
    <p:extLst>
      <p:ext uri="{BB962C8B-B14F-4D97-AF65-F5344CB8AC3E}">
        <p14:creationId xmlns:p14="http://schemas.microsoft.com/office/powerpoint/2010/main" val="112232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A597-78AA-CF19-B22B-1993E5D6D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AFF5065-A0CC-7D81-EF10-FF28ADD7482B}"/>
              </a:ext>
            </a:extLst>
          </p:cNvPr>
          <p:cNvSpPr/>
          <p:nvPr/>
        </p:nvSpPr>
        <p:spPr>
          <a:xfrm>
            <a:off x="1" y="1813446"/>
            <a:ext cx="12191999" cy="45905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9427276-6F43-3451-5F3D-5AE17436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11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56F212-EA66-6728-14E7-8206C0F17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40" y="1778214"/>
            <a:ext cx="7248347" cy="4065784"/>
          </a:xfrm>
        </p:spPr>
        <p:txBody>
          <a:bodyPr/>
          <a:lstStyle/>
          <a:p>
            <a:r>
              <a:rPr lang="en-US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Improves Performance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Greater efficiency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Lower emissions </a:t>
            </a:r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</a:t>
            </a:r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longer aftertreatment life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Higher wear and oxidation performance</a:t>
            </a:r>
          </a:p>
          <a:p>
            <a:r>
              <a:rPr lang="en-US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Allows OEMs to set an engine oil standard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API follows the EPA and GHG (greenhouse gas) Rules 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Ensures the engine oil meets the OEM’s performance standards</a:t>
            </a:r>
          </a:p>
          <a:p>
            <a:r>
              <a:rPr lang="en-US" sz="24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Simplifies Decision Making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Using API designations like API “donut”</a:t>
            </a:r>
          </a:p>
          <a:p>
            <a:pPr lvl="1"/>
            <a:r>
              <a:rPr lang="en-US" sz="1800" dirty="0">
                <a:solidFill>
                  <a:schemeClr val="bg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Helps weed out the oils that may not have the level of performance required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C2AE587-D2BE-DF4B-5986-6338ED474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978770"/>
            <a:ext cx="6058299" cy="838973"/>
          </a:xfrm>
        </p:spPr>
        <p:txBody>
          <a:bodyPr/>
          <a:lstStyle/>
          <a:p>
            <a:r>
              <a:rPr lang="en-US" sz="5400" dirty="0">
                <a:solidFill>
                  <a:schemeClr val="accent3"/>
                </a:solidFill>
                <a:latin typeface="Passion One" panose="02000506080000020004" pitchFamily="2" charset="0"/>
              </a:rPr>
              <a:t>HOW DOES API IMPACT FLEETS? </a:t>
            </a:r>
            <a:endParaRPr lang="en-US" sz="54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87087FD-3A33-51EC-197D-631B313B1DE4}"/>
              </a:ext>
            </a:extLst>
          </p:cNvPr>
          <p:cNvGrpSpPr/>
          <p:nvPr/>
        </p:nvGrpSpPr>
        <p:grpSpPr>
          <a:xfrm>
            <a:off x="7593497" y="454009"/>
            <a:ext cx="4010676" cy="5475630"/>
            <a:chOff x="0" y="0"/>
            <a:chExt cx="1184379" cy="1467899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D7977AC5-292E-0917-67A7-401FA03E27CF}"/>
                </a:ext>
              </a:extLst>
            </p:cNvPr>
            <p:cNvSpPr/>
            <p:nvPr/>
          </p:nvSpPr>
          <p:spPr>
            <a:xfrm>
              <a:off x="0" y="0"/>
              <a:ext cx="1184379" cy="1467899"/>
            </a:xfrm>
            <a:custGeom>
              <a:avLst/>
              <a:gdLst/>
              <a:ahLst/>
              <a:cxnLst/>
              <a:rect l="l" t="t" r="r" b="b"/>
              <a:pathLst>
                <a:path w="1184379" h="1467899">
                  <a:moveTo>
                    <a:pt x="23292" y="0"/>
                  </a:moveTo>
                  <a:lnTo>
                    <a:pt x="1161087" y="0"/>
                  </a:lnTo>
                  <a:cubicBezTo>
                    <a:pt x="1173951" y="0"/>
                    <a:pt x="1184379" y="10428"/>
                    <a:pt x="1184379" y="23292"/>
                  </a:cubicBezTo>
                  <a:lnTo>
                    <a:pt x="1184379" y="1444607"/>
                  </a:lnTo>
                  <a:cubicBezTo>
                    <a:pt x="1184379" y="1450784"/>
                    <a:pt x="1181925" y="1456709"/>
                    <a:pt x="1177557" y="1461077"/>
                  </a:cubicBezTo>
                  <a:cubicBezTo>
                    <a:pt x="1173189" y="1465445"/>
                    <a:pt x="1167264" y="1467899"/>
                    <a:pt x="1161087" y="1467899"/>
                  </a:cubicBezTo>
                  <a:lnTo>
                    <a:pt x="23292" y="1467899"/>
                  </a:lnTo>
                  <a:cubicBezTo>
                    <a:pt x="10428" y="1467899"/>
                    <a:pt x="0" y="1457471"/>
                    <a:pt x="0" y="1444607"/>
                  </a:cubicBezTo>
                  <a:lnTo>
                    <a:pt x="0" y="23292"/>
                  </a:lnTo>
                  <a:cubicBezTo>
                    <a:pt x="0" y="10428"/>
                    <a:pt x="10428" y="0"/>
                    <a:pt x="23292" y="0"/>
                  </a:cubicBezTo>
                  <a:close/>
                </a:path>
              </a:pathLst>
            </a:custGeom>
            <a:blipFill>
              <a:blip r:embed="rId3"/>
              <a:stretch>
                <a:fillRect l="-42837" r="-42837"/>
              </a:stretch>
            </a:blipFill>
            <a:ln w="28575"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E61C25B6-C482-35ED-0C8B-73A49A9973B4}"/>
              </a:ext>
            </a:extLst>
          </p:cNvPr>
          <p:cNvSpPr/>
          <p:nvPr/>
        </p:nvSpPr>
        <p:spPr>
          <a:xfrm>
            <a:off x="1922206" y="2046315"/>
            <a:ext cx="8347587" cy="35691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solidFill>
                  <a:schemeClr val="accent1"/>
                </a:solidFill>
                <a:latin typeface="Passion One" panose="02000506080000020004" pitchFamily="2" charset="0"/>
              </a:rPr>
              <a:t>Overall: It raises the floor</a:t>
            </a:r>
          </a:p>
        </p:txBody>
      </p:sp>
    </p:spTree>
    <p:extLst>
      <p:ext uri="{BB962C8B-B14F-4D97-AF65-F5344CB8AC3E}">
        <p14:creationId xmlns:p14="http://schemas.microsoft.com/office/powerpoint/2010/main" val="426888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150E511-30C6-8871-DF18-949A039E762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7200">
                <a:latin typeface="Passion One" panose="02000506080000020004" pitchFamily="2" charset="0"/>
              </a:rPr>
              <a:t>WHAT IS PC-12? </a:t>
            </a:r>
          </a:p>
        </p:txBody>
      </p:sp>
    </p:spTree>
    <p:extLst>
      <p:ext uri="{BB962C8B-B14F-4D97-AF65-F5344CB8AC3E}">
        <p14:creationId xmlns:p14="http://schemas.microsoft.com/office/powerpoint/2010/main" val="179521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9195F8BE-6B44-A803-C4AB-67ACE09B3932}"/>
              </a:ext>
            </a:extLst>
          </p:cNvPr>
          <p:cNvSpPr/>
          <p:nvPr/>
        </p:nvSpPr>
        <p:spPr>
          <a:xfrm rot="1083651">
            <a:off x="2578507" y="-864810"/>
            <a:ext cx="2058570" cy="3293142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Data 9">
            <a:extLst>
              <a:ext uri="{FF2B5EF4-FFF2-40B4-BE49-F238E27FC236}">
                <a16:creationId xmlns:a16="http://schemas.microsoft.com/office/drawing/2014/main" id="{FA670705-A96B-C298-1103-3173D223681D}"/>
              </a:ext>
            </a:extLst>
          </p:cNvPr>
          <p:cNvSpPr/>
          <p:nvPr/>
        </p:nvSpPr>
        <p:spPr>
          <a:xfrm rot="19994602" flipH="1">
            <a:off x="2966028" y="4333386"/>
            <a:ext cx="2162554" cy="3371193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Data 7">
            <a:extLst>
              <a:ext uri="{FF2B5EF4-FFF2-40B4-BE49-F238E27FC236}">
                <a16:creationId xmlns:a16="http://schemas.microsoft.com/office/drawing/2014/main" id="{F82ACEC8-8CFA-A06B-9B5C-3D3B9FB5553C}"/>
              </a:ext>
            </a:extLst>
          </p:cNvPr>
          <p:cNvSpPr/>
          <p:nvPr/>
        </p:nvSpPr>
        <p:spPr>
          <a:xfrm rot="1088983">
            <a:off x="2617632" y="-689396"/>
            <a:ext cx="1861134" cy="3210339"/>
          </a:xfrm>
          <a:prstGeom prst="flowChartInputOut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Data 6">
            <a:extLst>
              <a:ext uri="{FF2B5EF4-FFF2-40B4-BE49-F238E27FC236}">
                <a16:creationId xmlns:a16="http://schemas.microsoft.com/office/drawing/2014/main" id="{05D1A4C2-9CFF-C8CF-7745-932CE85E9DF6}"/>
              </a:ext>
            </a:extLst>
          </p:cNvPr>
          <p:cNvSpPr/>
          <p:nvPr/>
        </p:nvSpPr>
        <p:spPr>
          <a:xfrm rot="19994602" flipH="1">
            <a:off x="3088982" y="4464341"/>
            <a:ext cx="1965584" cy="3210339"/>
          </a:xfrm>
          <a:prstGeom prst="flowChartInputOutp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2BDC51-89E3-B920-C84E-7DB3DCB3B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13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5DB525-2DDA-196A-0714-6094E793E4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5370" y="1204431"/>
            <a:ext cx="6469622" cy="507414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Will become the newest category of heavy-duty engine oil for 2027 emission compliant engines.</a:t>
            </a:r>
          </a:p>
          <a:p>
            <a:endParaRPr lang="en-US" dirty="0">
              <a:solidFill>
                <a:schemeClr val="tx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Proposed Category 12 (Prename before launch) – Two subcategories</a:t>
            </a:r>
          </a:p>
          <a:p>
            <a:pPr lvl="1"/>
            <a:r>
              <a:rPr lang="en-US" sz="20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CL-4 and FB-4 are proposed new names for launch, to replace CK-4 and FA-4</a:t>
            </a:r>
          </a:p>
          <a:p>
            <a:pPr lvl="1"/>
            <a:endParaRPr lang="en-US" dirty="0">
              <a:solidFill>
                <a:schemeClr val="tx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Driven by new EPA and CARB regulations starting in 2027</a:t>
            </a:r>
          </a:p>
          <a:p>
            <a:pPr lvl="1"/>
            <a:r>
              <a:rPr lang="en-US" sz="20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First License with API is Jan. 2027</a:t>
            </a:r>
          </a:p>
          <a:p>
            <a:endParaRPr lang="en-US" dirty="0">
              <a:solidFill>
                <a:schemeClr val="tx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en-US" dirty="0"/>
          </a:p>
        </p:txBody>
      </p:sp>
      <p:sp>
        <p:nvSpPr>
          <p:cNvPr id="9" name="Title 9">
            <a:extLst>
              <a:ext uri="{FF2B5EF4-FFF2-40B4-BE49-F238E27FC236}">
                <a16:creationId xmlns:a16="http://schemas.microsoft.com/office/drawing/2014/main" id="{7145A3A8-A9D6-3FD9-1104-0BF2740082CB}"/>
              </a:ext>
            </a:extLst>
          </p:cNvPr>
          <p:cNvSpPr txBox="1">
            <a:spLocks/>
          </p:cNvSpPr>
          <p:nvPr/>
        </p:nvSpPr>
        <p:spPr>
          <a:xfrm>
            <a:off x="4932477" y="579429"/>
            <a:ext cx="6601039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6000" dirty="0">
                <a:solidFill>
                  <a:schemeClr val="accent3"/>
                </a:solidFill>
                <a:latin typeface="Passion One" panose="02000506080000020004" pitchFamily="2" charset="0"/>
              </a:rPr>
              <a:t>Proposal Category-12</a:t>
            </a:r>
            <a:endParaRPr lang="en-US" sz="6000" dirty="0">
              <a:solidFill>
                <a:schemeClr val="accent3"/>
              </a:solidFill>
            </a:endParaRPr>
          </a:p>
        </p:txBody>
      </p:sp>
      <p:grpSp>
        <p:nvGrpSpPr>
          <p:cNvPr id="20" name="Group 13">
            <a:extLst>
              <a:ext uri="{FF2B5EF4-FFF2-40B4-BE49-F238E27FC236}">
                <a16:creationId xmlns:a16="http://schemas.microsoft.com/office/drawing/2014/main" id="{BD8CD118-3AA5-ABA2-3ED7-9BDCCC889135}"/>
              </a:ext>
            </a:extLst>
          </p:cNvPr>
          <p:cNvGrpSpPr>
            <a:grpSpLocks noChangeAspect="1"/>
          </p:cNvGrpSpPr>
          <p:nvPr/>
        </p:nvGrpSpPr>
        <p:grpSpPr>
          <a:xfrm>
            <a:off x="319867" y="1044642"/>
            <a:ext cx="4303392" cy="4303392"/>
            <a:chOff x="0" y="0"/>
            <a:chExt cx="14840029" cy="14840029"/>
          </a:xfrm>
          <a:blipFill>
            <a:blip r:embed="rId3"/>
            <a:stretch>
              <a:fillRect/>
            </a:stretch>
          </a:blipFill>
        </p:grpSpPr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230D7018-8B1F-BFAA-137E-200F13E01323}"/>
                </a:ext>
              </a:extLst>
            </p:cNvPr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ED7A9AA0-0C2D-45A7-349F-D99373A41319}"/>
                </a:ext>
              </a:extLst>
            </p:cNvPr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DC442B1F-2AEB-1A2A-37D6-8A93FCB8DAFF}"/>
                </a:ext>
              </a:extLst>
            </p:cNvPr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538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82CA3-55AE-46FB-88C9-6E89D616D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628617-86A9-1DFC-AC7F-8384881A939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7200" dirty="0">
                <a:latin typeface="Passion One" panose="02000506080000020004" pitchFamily="2" charset="0"/>
              </a:rPr>
              <a:t>PC-12 vs what we have today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2F9954-8A83-F13D-5042-6795D8A1D1DD}"/>
              </a:ext>
            </a:extLst>
          </p:cNvPr>
          <p:cNvSpPr txBox="1"/>
          <p:nvPr/>
        </p:nvSpPr>
        <p:spPr>
          <a:xfrm>
            <a:off x="8456948" y="2151727"/>
            <a:ext cx="34216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bg1"/>
                </a:solidFill>
                <a:latin typeface="Passion One" panose="02000506080000020004" pitchFamily="2" charset="0"/>
              </a:rPr>
              <a:t>Viscometric</a:t>
            </a:r>
            <a:endParaRPr lang="en-US" sz="3200" dirty="0">
              <a:solidFill>
                <a:schemeClr val="bg1"/>
              </a:solidFill>
              <a:latin typeface="Passion One" panose="02000506080000020004" pitchFamily="2" charset="0"/>
            </a:endParaRPr>
          </a:p>
          <a:p>
            <a:endParaRPr lang="en-US" sz="3200" dirty="0">
              <a:solidFill>
                <a:schemeClr val="bg1"/>
              </a:solidFill>
              <a:latin typeface="Passion One" panose="0200050608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Passion One" panose="02000506080000020004" pitchFamily="2" charset="0"/>
              </a:rPr>
              <a:t>SAPS</a:t>
            </a:r>
          </a:p>
          <a:p>
            <a:endParaRPr lang="en-US" sz="3200" dirty="0">
              <a:solidFill>
                <a:schemeClr val="bg1"/>
              </a:solidFill>
              <a:latin typeface="Passion One" panose="0200050608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Passion One" panose="02000506080000020004" pitchFamily="2" charset="0"/>
              </a:rPr>
              <a:t>Engine Stand Test</a:t>
            </a:r>
          </a:p>
        </p:txBody>
      </p:sp>
    </p:spTree>
    <p:extLst>
      <p:ext uri="{BB962C8B-B14F-4D97-AF65-F5344CB8AC3E}">
        <p14:creationId xmlns:p14="http://schemas.microsoft.com/office/powerpoint/2010/main" val="187373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C40A96-CB47-72A8-E720-667C0144E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15</a:t>
            </a:fld>
            <a:endParaRPr lang="en-US"/>
          </a:p>
        </p:txBody>
      </p:sp>
      <p:sp>
        <p:nvSpPr>
          <p:cNvPr id="5" name="Title 9">
            <a:extLst>
              <a:ext uri="{FF2B5EF4-FFF2-40B4-BE49-F238E27FC236}">
                <a16:creationId xmlns:a16="http://schemas.microsoft.com/office/drawing/2014/main" id="{5466BFEC-E794-04A8-FD4C-735E965CC30B}"/>
              </a:ext>
            </a:extLst>
          </p:cNvPr>
          <p:cNvSpPr txBox="1">
            <a:spLocks/>
          </p:cNvSpPr>
          <p:nvPr/>
        </p:nvSpPr>
        <p:spPr>
          <a:xfrm>
            <a:off x="369120" y="700329"/>
            <a:ext cx="5681685" cy="69668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000">
                <a:solidFill>
                  <a:schemeClr val="accent3"/>
                </a:solidFill>
                <a:latin typeface="Passion One" panose="02000506080000020004" pitchFamily="2" charset="0"/>
              </a:rPr>
              <a:t>CK-4 AND FA-4 BOTH CONTINUE FORWARD IN PC-12</a:t>
            </a:r>
            <a:endParaRPr lang="en-US" sz="4000">
              <a:solidFill>
                <a:schemeClr val="accent3"/>
              </a:solidFill>
            </a:endParaRPr>
          </a:p>
        </p:txBody>
      </p:sp>
      <p:pic>
        <p:nvPicPr>
          <p:cNvPr id="4" name="Graphic 3" descr="Fuel outline">
            <a:extLst>
              <a:ext uri="{FF2B5EF4-FFF2-40B4-BE49-F238E27FC236}">
                <a16:creationId xmlns:a16="http://schemas.microsoft.com/office/drawing/2014/main" id="{CCCBDA9A-AF1D-4EF6-6063-422BF477DA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7569108" y="357643"/>
            <a:ext cx="1660165" cy="1660163"/>
          </a:xfrm>
          <a:prstGeom prst="rect">
            <a:avLst/>
          </a:prstGeom>
        </p:spPr>
      </p:pic>
      <p:pic>
        <p:nvPicPr>
          <p:cNvPr id="8" name="Graphic 7" descr="Fuel outline">
            <a:extLst>
              <a:ext uri="{FF2B5EF4-FFF2-40B4-BE49-F238E27FC236}">
                <a16:creationId xmlns:a16="http://schemas.microsoft.com/office/drawing/2014/main" id="{8D7277E2-7220-0D65-57ED-D5C2AA7A23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02854" y="357644"/>
            <a:ext cx="1660163" cy="16601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320B07D-0321-3DBD-AA10-7E18CFCE4ED8}"/>
              </a:ext>
            </a:extLst>
          </p:cNvPr>
          <p:cNvSpPr txBox="1"/>
          <p:nvPr/>
        </p:nvSpPr>
        <p:spPr>
          <a:xfrm>
            <a:off x="973731" y="1610404"/>
            <a:ext cx="25700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New API oils are being introduced in 2027 to align with new GHG Phase III.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C2B69B-93EF-15D0-D637-74D9DDB97D04}"/>
              </a:ext>
            </a:extLst>
          </p:cNvPr>
          <p:cNvSpPr txBox="1"/>
          <p:nvPr/>
        </p:nvSpPr>
        <p:spPr>
          <a:xfrm>
            <a:off x="326137" y="3245839"/>
            <a:ext cx="37147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The category will continue to be split into high and low HTHS or High Temperature High Shear subcategories.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50AEF7-49FB-0203-A387-5F642E5E48BC}"/>
              </a:ext>
            </a:extLst>
          </p:cNvPr>
          <p:cNvSpPr txBox="1"/>
          <p:nvPr/>
        </p:nvSpPr>
        <p:spPr>
          <a:xfrm>
            <a:off x="6547273" y="2795515"/>
            <a:ext cx="19594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accent1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XW-30 and heavier</a:t>
            </a:r>
          </a:p>
        </p:txBody>
      </p:sp>
      <p:pic>
        <p:nvPicPr>
          <p:cNvPr id="6" name="Graphic 5" descr="Checklist outline">
            <a:extLst>
              <a:ext uri="{FF2B5EF4-FFF2-40B4-BE49-F238E27FC236}">
                <a16:creationId xmlns:a16="http://schemas.microsoft.com/office/drawing/2014/main" id="{6A107689-3B2A-996E-A26D-0CA94C5DE6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85045" y="1385970"/>
            <a:ext cx="1290376" cy="12903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2BD1D3-F103-D489-D2B1-854505FCF5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89722" y="3566365"/>
            <a:ext cx="1290376" cy="880682"/>
          </a:xfrm>
          <a:prstGeom prst="rect">
            <a:avLst/>
          </a:prstGeom>
        </p:spPr>
      </p:pic>
      <p:sp>
        <p:nvSpPr>
          <p:cNvPr id="9" name="Arrow: Bent 8">
            <a:extLst>
              <a:ext uri="{FF2B5EF4-FFF2-40B4-BE49-F238E27FC236}">
                <a16:creationId xmlns:a16="http://schemas.microsoft.com/office/drawing/2014/main" id="{24BEF1C3-6A84-58FB-6384-C8C9EFCD3B38}"/>
              </a:ext>
            </a:extLst>
          </p:cNvPr>
          <p:cNvSpPr/>
          <p:nvPr/>
        </p:nvSpPr>
        <p:spPr>
          <a:xfrm rot="16200000" flipH="1" flipV="1">
            <a:off x="3540439" y="1955136"/>
            <a:ext cx="1263899" cy="1200329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FD98BC-EF8C-BAF7-344C-BA4E331F5313}"/>
              </a:ext>
            </a:extLst>
          </p:cNvPr>
          <p:cNvSpPr txBox="1"/>
          <p:nvPr/>
        </p:nvSpPr>
        <p:spPr>
          <a:xfrm>
            <a:off x="8158540" y="1127915"/>
            <a:ext cx="890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1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PC-12A </a:t>
            </a:r>
          </a:p>
          <a:p>
            <a:pPr algn="ctr"/>
            <a:r>
              <a:rPr lang="en-US">
                <a:solidFill>
                  <a:schemeClr val="accent1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“C”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A27E8F-BE10-03A7-006A-EC673D0952E9}"/>
              </a:ext>
            </a:extLst>
          </p:cNvPr>
          <p:cNvSpPr txBox="1"/>
          <p:nvPr/>
        </p:nvSpPr>
        <p:spPr>
          <a:xfrm>
            <a:off x="9282761" y="1127915"/>
            <a:ext cx="915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PC-12B</a:t>
            </a:r>
          </a:p>
          <a:p>
            <a:pPr algn="ctr"/>
            <a:r>
              <a:rPr lang="en-US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“F”</a:t>
            </a:r>
          </a:p>
        </p:txBody>
      </p:sp>
      <p:pic>
        <p:nvPicPr>
          <p:cNvPr id="25" name="Graphic 24" descr="Exponential Graph with solid fill">
            <a:extLst>
              <a:ext uri="{FF2B5EF4-FFF2-40B4-BE49-F238E27FC236}">
                <a16:creationId xmlns:a16="http://schemas.microsoft.com/office/drawing/2014/main" id="{9B8483C9-BDE5-6D58-BEF3-C9314246CD2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273652" y="1954129"/>
            <a:ext cx="688280" cy="688280"/>
          </a:xfrm>
          <a:prstGeom prst="rect">
            <a:avLst/>
          </a:prstGeom>
        </p:spPr>
      </p:pic>
      <p:pic>
        <p:nvPicPr>
          <p:cNvPr id="26" name="Graphic 25" descr="Exponential Graph with solid fill">
            <a:extLst>
              <a:ext uri="{FF2B5EF4-FFF2-40B4-BE49-F238E27FC236}">
                <a16:creationId xmlns:a16="http://schemas.microsoft.com/office/drawing/2014/main" id="{16D6F170-C1BF-E4EC-08B0-27C0C000199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370195" y="1997753"/>
            <a:ext cx="656277" cy="65627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5B5F1F-2828-A68E-8E8E-09510ADC995E}"/>
              </a:ext>
            </a:extLst>
          </p:cNvPr>
          <p:cNvSpPr txBox="1"/>
          <p:nvPr/>
        </p:nvSpPr>
        <p:spPr>
          <a:xfrm>
            <a:off x="10152550" y="3245839"/>
            <a:ext cx="1959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HTHS: </a:t>
            </a:r>
          </a:p>
          <a:p>
            <a:r>
              <a:rPr lang="en-US" sz="1600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2.9-3.2 </a:t>
            </a:r>
            <a:r>
              <a:rPr lang="en-US" sz="1600" err="1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cP</a:t>
            </a:r>
            <a:r>
              <a:rPr lang="en-US" sz="1600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 XW-30 Oils,</a:t>
            </a:r>
          </a:p>
          <a:p>
            <a:r>
              <a:rPr lang="en-US" sz="1600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≥ 2.6 </a:t>
            </a:r>
            <a:r>
              <a:rPr lang="en-US" sz="1600" err="1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cP</a:t>
            </a:r>
            <a:r>
              <a:rPr lang="en-US" sz="1600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 for XW-20’s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71AD64D-E267-A4BA-B9D1-2256E77FDC71}"/>
              </a:ext>
            </a:extLst>
          </p:cNvPr>
          <p:cNvSpPr txBox="1"/>
          <p:nvPr/>
        </p:nvSpPr>
        <p:spPr>
          <a:xfrm>
            <a:off x="6743146" y="3486162"/>
            <a:ext cx="1462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accent1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HTHS: &gt;3.5 </a:t>
            </a:r>
            <a:r>
              <a:rPr lang="en-US" sz="1600" err="1">
                <a:solidFill>
                  <a:schemeClr val="accent1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cP</a:t>
            </a:r>
            <a:endParaRPr lang="en-US" sz="1600">
              <a:solidFill>
                <a:schemeClr val="accent1"/>
              </a:solidFill>
              <a:latin typeface="Passion One" panose="02000506080000020004" pitchFamily="2" charset="0"/>
              <a:cs typeface="Calibri Light" panose="020F030202020403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AB113B8-11D3-4BB3-CF9B-EE9B1806C19C}"/>
              </a:ext>
            </a:extLst>
          </p:cNvPr>
          <p:cNvSpPr txBox="1"/>
          <p:nvPr/>
        </p:nvSpPr>
        <p:spPr>
          <a:xfrm>
            <a:off x="10152551" y="2829644"/>
            <a:ext cx="16601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XW-30 and XW-20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94370D27-2D07-745C-840D-9125BB8F66A8}"/>
              </a:ext>
            </a:extLst>
          </p:cNvPr>
          <p:cNvSpPr txBox="1"/>
          <p:nvPr/>
        </p:nvSpPr>
        <p:spPr>
          <a:xfrm>
            <a:off x="10177975" y="4148568"/>
            <a:ext cx="23881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rgbClr val="92D050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BETTER/BEST</a:t>
            </a:r>
          </a:p>
        </p:txBody>
      </p:sp>
      <p:sp>
        <p:nvSpPr>
          <p:cNvPr id="1025" name="TextBox 1024">
            <a:extLst>
              <a:ext uri="{FF2B5EF4-FFF2-40B4-BE49-F238E27FC236}">
                <a16:creationId xmlns:a16="http://schemas.microsoft.com/office/drawing/2014/main" id="{CB312BE8-5D5B-0C8D-ED0E-D847385C5851}"/>
              </a:ext>
            </a:extLst>
          </p:cNvPr>
          <p:cNvSpPr txBox="1"/>
          <p:nvPr/>
        </p:nvSpPr>
        <p:spPr>
          <a:xfrm>
            <a:off x="7009727" y="4082945"/>
            <a:ext cx="1290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accent1"/>
                </a:solidFill>
                <a:latin typeface="Passion One" panose="02000506080000020004" pitchFamily="2" charset="0"/>
                <a:cs typeface="Calibri Light" panose="020F0302020204030204" pitchFamily="34" charset="0"/>
              </a:rPr>
              <a:t>GOOD</a:t>
            </a:r>
          </a:p>
        </p:txBody>
      </p:sp>
      <p:pic>
        <p:nvPicPr>
          <p:cNvPr id="1028" name="Graphic 1027" descr="Checkmark with solid fill">
            <a:extLst>
              <a:ext uri="{FF2B5EF4-FFF2-40B4-BE49-F238E27FC236}">
                <a16:creationId xmlns:a16="http://schemas.microsoft.com/office/drawing/2014/main" id="{29F96666-39ED-3F20-40C3-11C75974CAD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295058" y="4715422"/>
            <a:ext cx="509690" cy="509690"/>
          </a:xfrm>
          <a:prstGeom prst="rect">
            <a:avLst/>
          </a:prstGeom>
        </p:spPr>
      </p:pic>
      <p:pic>
        <p:nvPicPr>
          <p:cNvPr id="1030" name="Graphic 1029" descr="Truck with solid fill">
            <a:extLst>
              <a:ext uri="{FF2B5EF4-FFF2-40B4-BE49-F238E27FC236}">
                <a16:creationId xmlns:a16="http://schemas.microsoft.com/office/drawing/2014/main" id="{104C5477-4CB5-FDBF-0DB2-72B86B5580B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636748" y="5189150"/>
            <a:ext cx="555839" cy="555839"/>
          </a:xfrm>
          <a:prstGeom prst="rect">
            <a:avLst/>
          </a:prstGeom>
        </p:spPr>
      </p:pic>
      <p:pic>
        <p:nvPicPr>
          <p:cNvPr id="1032" name="Graphic 1031" descr="Cement truck with solid fill">
            <a:extLst>
              <a:ext uri="{FF2B5EF4-FFF2-40B4-BE49-F238E27FC236}">
                <a16:creationId xmlns:a16="http://schemas.microsoft.com/office/drawing/2014/main" id="{837629DA-F663-691E-CFCA-7CD06BD024D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323120" y="5168747"/>
            <a:ext cx="555839" cy="555839"/>
          </a:xfrm>
          <a:prstGeom prst="rect">
            <a:avLst/>
          </a:prstGeom>
        </p:spPr>
      </p:pic>
      <p:pic>
        <p:nvPicPr>
          <p:cNvPr id="1034" name="Graphic 1033" descr="Excavator with solid fill">
            <a:extLst>
              <a:ext uri="{FF2B5EF4-FFF2-40B4-BE49-F238E27FC236}">
                <a16:creationId xmlns:a16="http://schemas.microsoft.com/office/drawing/2014/main" id="{CA45EB8C-FC9C-0893-0F8E-BE3A506F8A4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049669" y="5408817"/>
            <a:ext cx="555839" cy="555839"/>
          </a:xfrm>
          <a:prstGeom prst="rect">
            <a:avLst/>
          </a:prstGeom>
        </p:spPr>
      </p:pic>
      <p:pic>
        <p:nvPicPr>
          <p:cNvPr id="1036" name="Graphic 1035" descr="Bus with solid fill">
            <a:extLst>
              <a:ext uri="{FF2B5EF4-FFF2-40B4-BE49-F238E27FC236}">
                <a16:creationId xmlns:a16="http://schemas.microsoft.com/office/drawing/2014/main" id="{248568D5-865B-4A6E-A96C-E106FBD7566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6628593" y="5655848"/>
            <a:ext cx="555839" cy="555839"/>
          </a:xfrm>
          <a:prstGeom prst="rect">
            <a:avLst/>
          </a:prstGeom>
        </p:spPr>
      </p:pic>
      <p:pic>
        <p:nvPicPr>
          <p:cNvPr id="1038" name="Graphic 1037" descr="Dump truck with solid fill">
            <a:extLst>
              <a:ext uri="{FF2B5EF4-FFF2-40B4-BE49-F238E27FC236}">
                <a16:creationId xmlns:a16="http://schemas.microsoft.com/office/drawing/2014/main" id="{DC482AE7-8BEC-F377-CE90-1A7872AB1779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7331275" y="5676291"/>
            <a:ext cx="555839" cy="555839"/>
          </a:xfrm>
          <a:prstGeom prst="rect">
            <a:avLst/>
          </a:prstGeom>
        </p:spPr>
      </p:pic>
      <p:pic>
        <p:nvPicPr>
          <p:cNvPr id="1040" name="Graphic 1039" descr="Delivery with solid fill">
            <a:extLst>
              <a:ext uri="{FF2B5EF4-FFF2-40B4-BE49-F238E27FC236}">
                <a16:creationId xmlns:a16="http://schemas.microsoft.com/office/drawing/2014/main" id="{418653AC-826B-7C7D-D6A9-ED042E006505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391254" y="5342890"/>
            <a:ext cx="555839" cy="555839"/>
          </a:xfrm>
          <a:prstGeom prst="rect">
            <a:avLst/>
          </a:prstGeom>
        </p:spPr>
      </p:pic>
      <p:pic>
        <p:nvPicPr>
          <p:cNvPr id="1042" name="Graphic 1041" descr="Badge Cross with solid fill">
            <a:extLst>
              <a:ext uri="{FF2B5EF4-FFF2-40B4-BE49-F238E27FC236}">
                <a16:creationId xmlns:a16="http://schemas.microsoft.com/office/drawing/2014/main" id="{C4238A9A-108A-BAA8-5F32-348AAC8717A3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10330083" y="4586283"/>
            <a:ext cx="728468" cy="728468"/>
          </a:xfrm>
          <a:prstGeom prst="rect">
            <a:avLst/>
          </a:prstGeom>
        </p:spPr>
      </p:pic>
      <p:sp>
        <p:nvSpPr>
          <p:cNvPr id="1045" name="Rectangle 1044">
            <a:extLst>
              <a:ext uri="{FF2B5EF4-FFF2-40B4-BE49-F238E27FC236}">
                <a16:creationId xmlns:a16="http://schemas.microsoft.com/office/drawing/2014/main" id="{2D1BB28D-DC06-B250-8B8B-2E339074969F}"/>
              </a:ext>
            </a:extLst>
          </p:cNvPr>
          <p:cNvSpPr/>
          <p:nvPr/>
        </p:nvSpPr>
        <p:spPr>
          <a:xfrm>
            <a:off x="6051942" y="342701"/>
            <a:ext cx="3067061" cy="5874487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3" name="Arrow: Bent 1042">
            <a:extLst>
              <a:ext uri="{FF2B5EF4-FFF2-40B4-BE49-F238E27FC236}">
                <a16:creationId xmlns:a16="http://schemas.microsoft.com/office/drawing/2014/main" id="{6BB36EE7-C918-82CB-57D3-6F2F001BA5BB}"/>
              </a:ext>
            </a:extLst>
          </p:cNvPr>
          <p:cNvSpPr/>
          <p:nvPr/>
        </p:nvSpPr>
        <p:spPr>
          <a:xfrm flipV="1">
            <a:off x="1650910" y="4935644"/>
            <a:ext cx="4131835" cy="106285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6119B73A-227B-64E3-F186-4BD2593B77E6}"/>
              </a:ext>
            </a:extLst>
          </p:cNvPr>
          <p:cNvSpPr/>
          <p:nvPr/>
        </p:nvSpPr>
        <p:spPr>
          <a:xfrm>
            <a:off x="9187000" y="342701"/>
            <a:ext cx="2924979" cy="5874487"/>
          </a:xfrm>
          <a:prstGeom prst="rect">
            <a:avLst/>
          </a:prstGeom>
          <a:noFill/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CE77441-A5C2-BA8C-1548-5EEAEF9D6F14}"/>
              </a:ext>
            </a:extLst>
          </p:cNvPr>
          <p:cNvSpPr/>
          <p:nvPr/>
        </p:nvSpPr>
        <p:spPr>
          <a:xfrm>
            <a:off x="8186350" y="2082466"/>
            <a:ext cx="1959428" cy="48729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assion One" panose="02000506080000020004" pitchFamily="2" charset="0"/>
              </a:rPr>
              <a:t>ENHANCED DURABILITY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0826C2-4A06-6EED-8645-26CB3AB033B1}"/>
              </a:ext>
            </a:extLst>
          </p:cNvPr>
          <p:cNvSpPr/>
          <p:nvPr/>
        </p:nvSpPr>
        <p:spPr>
          <a:xfrm>
            <a:off x="8186350" y="2738743"/>
            <a:ext cx="1959428" cy="48729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assion One" panose="02000506080000020004" pitchFamily="2" charset="0"/>
              </a:rPr>
              <a:t>SAE GRADES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5F3A040-71B6-03CE-C1A0-3DF843A22339}"/>
              </a:ext>
            </a:extLst>
          </p:cNvPr>
          <p:cNvSpPr/>
          <p:nvPr/>
        </p:nvSpPr>
        <p:spPr>
          <a:xfrm>
            <a:off x="8186350" y="3396213"/>
            <a:ext cx="1959428" cy="48729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assion One" panose="02000506080000020004" pitchFamily="2" charset="0"/>
              </a:rPr>
              <a:t>VISCOSITY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C49949D-26CB-2802-E10A-E193A39C77CA}"/>
              </a:ext>
            </a:extLst>
          </p:cNvPr>
          <p:cNvSpPr/>
          <p:nvPr/>
        </p:nvSpPr>
        <p:spPr>
          <a:xfrm>
            <a:off x="8186350" y="4053683"/>
            <a:ext cx="1959428" cy="48729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assion One" panose="02000506080000020004" pitchFamily="2" charset="0"/>
              </a:rPr>
              <a:t>FUEL ECONOMY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33C1B82-FC77-27E6-072B-C77E6561F8D5}"/>
              </a:ext>
            </a:extLst>
          </p:cNvPr>
          <p:cNvSpPr/>
          <p:nvPr/>
        </p:nvSpPr>
        <p:spPr>
          <a:xfrm>
            <a:off x="8186350" y="4715422"/>
            <a:ext cx="1959428" cy="48729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assion One" panose="02000506080000020004" pitchFamily="2" charset="0"/>
              </a:rPr>
              <a:t>BACKWARDS SERVICABLE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79C8C5A-5A64-231D-7883-1B2D5B1784B5}"/>
              </a:ext>
            </a:extLst>
          </p:cNvPr>
          <p:cNvSpPr/>
          <p:nvPr/>
        </p:nvSpPr>
        <p:spPr>
          <a:xfrm>
            <a:off x="8186350" y="5377161"/>
            <a:ext cx="1959428" cy="48729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Passion One" panose="02000506080000020004" pitchFamily="2" charset="0"/>
              </a:rPr>
              <a:t>APPLICATIONS</a:t>
            </a:r>
          </a:p>
        </p:txBody>
      </p:sp>
    </p:spTree>
    <p:extLst>
      <p:ext uri="{BB962C8B-B14F-4D97-AF65-F5344CB8AC3E}">
        <p14:creationId xmlns:p14="http://schemas.microsoft.com/office/powerpoint/2010/main" val="345538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D8C732-5674-9A68-8128-17E30BC25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5FF2DC99-AC14-D7B4-C2CF-F33A85096584}"/>
              </a:ext>
            </a:extLst>
          </p:cNvPr>
          <p:cNvSpPr/>
          <p:nvPr/>
        </p:nvSpPr>
        <p:spPr>
          <a:xfrm rot="18319420">
            <a:off x="10656019" y="-1196353"/>
            <a:ext cx="2058570" cy="3293142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Data 9">
            <a:extLst>
              <a:ext uri="{FF2B5EF4-FFF2-40B4-BE49-F238E27FC236}">
                <a16:creationId xmlns:a16="http://schemas.microsoft.com/office/drawing/2014/main" id="{7845C4ED-42D4-AB4E-CEB0-3EB8C1D7F5B7}"/>
              </a:ext>
            </a:extLst>
          </p:cNvPr>
          <p:cNvSpPr/>
          <p:nvPr/>
        </p:nvSpPr>
        <p:spPr>
          <a:xfrm rot="19476923" flipH="1">
            <a:off x="-774904" y="4432014"/>
            <a:ext cx="2162554" cy="3371193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Data 7">
            <a:extLst>
              <a:ext uri="{FF2B5EF4-FFF2-40B4-BE49-F238E27FC236}">
                <a16:creationId xmlns:a16="http://schemas.microsoft.com/office/drawing/2014/main" id="{BE1356FE-2B77-3B4E-2FF6-AF4DCF6B4862}"/>
              </a:ext>
            </a:extLst>
          </p:cNvPr>
          <p:cNvSpPr/>
          <p:nvPr/>
        </p:nvSpPr>
        <p:spPr>
          <a:xfrm rot="18393693">
            <a:off x="10754737" y="-1154952"/>
            <a:ext cx="1861134" cy="3210339"/>
          </a:xfrm>
          <a:prstGeom prst="flowChartInputOut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Data 6">
            <a:extLst>
              <a:ext uri="{FF2B5EF4-FFF2-40B4-BE49-F238E27FC236}">
                <a16:creationId xmlns:a16="http://schemas.microsoft.com/office/drawing/2014/main" id="{38F94B07-32D8-C149-E130-42A97F88ECD7}"/>
              </a:ext>
            </a:extLst>
          </p:cNvPr>
          <p:cNvSpPr/>
          <p:nvPr/>
        </p:nvSpPr>
        <p:spPr>
          <a:xfrm rot="19470167" flipH="1">
            <a:off x="-676418" y="4512443"/>
            <a:ext cx="1965584" cy="3210339"/>
          </a:xfrm>
          <a:prstGeom prst="flowChartInputOutp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FBEE7C5-D087-1099-16C1-285E1AB4E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16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3A888B-70FB-91EE-E130-E395CD1964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6937" y="2153843"/>
            <a:ext cx="6469622" cy="5074140"/>
          </a:xfrm>
        </p:spPr>
        <p:txBody>
          <a:bodyPr/>
          <a:lstStyle/>
          <a:p>
            <a:r>
              <a:rPr lang="en-US" sz="32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Still measuring a fluids resistance to flow but adding a factor called shear</a:t>
            </a:r>
          </a:p>
          <a:p>
            <a:r>
              <a:rPr lang="en-US" sz="32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Shear – Stress that occurs when fluid layers are forced to slide past one another at high speed and pressure</a:t>
            </a:r>
          </a:p>
          <a:p>
            <a:r>
              <a:rPr lang="en-US" sz="32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Designed to mimic engine conditions</a:t>
            </a:r>
          </a:p>
          <a:p>
            <a:endParaRPr lang="en-US" dirty="0"/>
          </a:p>
        </p:txBody>
      </p:sp>
      <p:sp>
        <p:nvSpPr>
          <p:cNvPr id="9" name="Title 9">
            <a:extLst>
              <a:ext uri="{FF2B5EF4-FFF2-40B4-BE49-F238E27FC236}">
                <a16:creationId xmlns:a16="http://schemas.microsoft.com/office/drawing/2014/main" id="{E33227B9-E9DD-9873-6E82-5C70E99EDE87}"/>
              </a:ext>
            </a:extLst>
          </p:cNvPr>
          <p:cNvSpPr txBox="1">
            <a:spLocks/>
          </p:cNvSpPr>
          <p:nvPr/>
        </p:nvSpPr>
        <p:spPr>
          <a:xfrm>
            <a:off x="736966" y="1562239"/>
            <a:ext cx="8296808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6000" dirty="0">
                <a:solidFill>
                  <a:schemeClr val="accent3"/>
                </a:solidFill>
                <a:latin typeface="Passion One" panose="02000506080000020004" pitchFamily="2" charset="0"/>
              </a:rPr>
              <a:t>HTHS – High Temperature High Shear</a:t>
            </a:r>
            <a:endParaRPr lang="en-US" sz="6000" dirty="0">
              <a:solidFill>
                <a:schemeClr val="accent3"/>
              </a:solidFill>
            </a:endParaRPr>
          </a:p>
        </p:txBody>
      </p:sp>
      <p:pic>
        <p:nvPicPr>
          <p:cNvPr id="4" name="Picture 3" descr="A metal piece of metal&#10;&#10;AI-generated content may be incorrect.">
            <a:extLst>
              <a:ext uri="{FF2B5EF4-FFF2-40B4-BE49-F238E27FC236}">
                <a16:creationId xmlns:a16="http://schemas.microsoft.com/office/drawing/2014/main" id="{7FBA63F2-5F73-1AF5-A2BE-CA1A9621E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5" t="3488" r="12213" b="3614"/>
          <a:stretch/>
        </p:blipFill>
        <p:spPr>
          <a:xfrm rot="5400000">
            <a:off x="1554508" y="2676894"/>
            <a:ext cx="2905435" cy="278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00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3D5799-6C47-181F-D269-BB6837DD7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17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928C2-4784-1CC5-5B40-DD8810436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4991" y="4320627"/>
            <a:ext cx="11314325" cy="310671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Less metals translates to better aftertreatment efficiency </a:t>
            </a:r>
          </a:p>
          <a:p>
            <a:pPr lvl="1"/>
            <a:r>
              <a:rPr lang="en-US" sz="1800" dirty="0"/>
              <a:t>Less ZDDP improves the SCR’s NOx conversion efficiency to nitrogen and water</a:t>
            </a:r>
          </a:p>
          <a:p>
            <a:pPr lvl="1"/>
            <a:r>
              <a:rPr lang="en-US" sz="1800" dirty="0"/>
              <a:t>Less Sulfur simply means less Sox</a:t>
            </a:r>
          </a:p>
          <a:p>
            <a:pPr lvl="1"/>
            <a:r>
              <a:rPr lang="en-US" sz="1800" dirty="0"/>
              <a:t>Less detergent (ca &amp; mg) increases filter capacity which means less regens</a:t>
            </a:r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7A7ED12-026B-8093-13A7-5AAB88980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788" y="894835"/>
            <a:ext cx="9257212" cy="454025"/>
          </a:xfrm>
        </p:spPr>
        <p:txBody>
          <a:bodyPr/>
          <a:lstStyle/>
          <a:p>
            <a:r>
              <a:rPr lang="en-US" sz="4000" dirty="0">
                <a:latin typeface="Passion One" panose="02000506080000020004" pitchFamily="2" charset="0"/>
              </a:rPr>
              <a:t>DIFFERENCE BETWEEN PC-11 AND PC-12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64E1ECF-9CFC-9BA6-8035-5A6E3375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173309"/>
              </p:ext>
            </p:extLst>
          </p:nvPr>
        </p:nvGraphicFramePr>
        <p:xfrm>
          <a:off x="539069" y="1699404"/>
          <a:ext cx="8006136" cy="2190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6894">
                  <a:extLst>
                    <a:ext uri="{9D8B030D-6E8A-4147-A177-3AD203B41FA5}">
                      <a16:colId xmlns:a16="http://schemas.microsoft.com/office/drawing/2014/main" val="3067997907"/>
                    </a:ext>
                  </a:extLst>
                </a:gridCol>
                <a:gridCol w="2149795">
                  <a:extLst>
                    <a:ext uri="{9D8B030D-6E8A-4147-A177-3AD203B41FA5}">
                      <a16:colId xmlns:a16="http://schemas.microsoft.com/office/drawing/2014/main" val="1427904354"/>
                    </a:ext>
                  </a:extLst>
                </a:gridCol>
                <a:gridCol w="2179447">
                  <a:extLst>
                    <a:ext uri="{9D8B030D-6E8A-4147-A177-3AD203B41FA5}">
                      <a16:colId xmlns:a16="http://schemas.microsoft.com/office/drawing/2014/main" val="1300674343"/>
                    </a:ext>
                  </a:extLst>
                </a:gridCol>
              </a:tblGrid>
              <a:tr h="72458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Specification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Current CK-4/FA-4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PC-12 C/F Category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extLst>
                  <a:ext uri="{0D108BD9-81ED-4DB2-BD59-A6C34878D82A}">
                    <a16:rowId xmlns:a16="http://schemas.microsoft.com/office/drawing/2014/main" val="1491184184"/>
                  </a:ext>
                </a:extLst>
              </a:tr>
              <a:tr h="48071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Phosphorous, % max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0.12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0.08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ctr"/>
                </a:tc>
                <a:extLst>
                  <a:ext uri="{0D108BD9-81ED-4DB2-BD59-A6C34878D82A}">
                    <a16:rowId xmlns:a16="http://schemas.microsoft.com/office/drawing/2014/main" val="2369373651"/>
                  </a:ext>
                </a:extLst>
              </a:tr>
              <a:tr h="49256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Sulfur, % max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0.4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0.3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extLst>
                  <a:ext uri="{0D108BD9-81ED-4DB2-BD59-A6C34878D82A}">
                    <a16:rowId xmlns:a16="http://schemas.microsoft.com/office/drawing/2014/main" val="1308037352"/>
                  </a:ext>
                </a:extLst>
              </a:tr>
              <a:tr h="49256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Ash, % max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Calibri Light" panose="020F0302020204030204" pitchFamily="34" charset="0"/>
                          <a:ea typeface="Calibri Light" panose="020F0302020204030204" pitchFamily="34" charset="0"/>
                          <a:cs typeface="Calibri Light" panose="020F0302020204030204" pitchFamily="34" charset="0"/>
                        </a:rPr>
                        <a:t>0.9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15688" marR="15688" marT="15688" marB="0" anchor="b"/>
                </a:tc>
                <a:extLst>
                  <a:ext uri="{0D108BD9-81ED-4DB2-BD59-A6C34878D82A}">
                    <a16:rowId xmlns:a16="http://schemas.microsoft.com/office/drawing/2014/main" val="3410139653"/>
                  </a:ext>
                </a:extLst>
              </a:tr>
            </a:tbl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249A03E-0E38-EBB2-86AD-3B46D7733AF8}"/>
              </a:ext>
            </a:extLst>
          </p:cNvPr>
          <p:cNvCxnSpPr/>
          <p:nvPr/>
        </p:nvCxnSpPr>
        <p:spPr>
          <a:xfrm>
            <a:off x="5939161" y="2663301"/>
            <a:ext cx="870012" cy="0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6E1B11D-AF54-521C-C3DF-7409D56EBB86}"/>
              </a:ext>
            </a:extLst>
          </p:cNvPr>
          <p:cNvCxnSpPr/>
          <p:nvPr/>
        </p:nvCxnSpPr>
        <p:spPr>
          <a:xfrm>
            <a:off x="5939161" y="3144174"/>
            <a:ext cx="870012" cy="0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DD58055-5DC4-3A9B-D043-02BD8E4B665B}"/>
              </a:ext>
            </a:extLst>
          </p:cNvPr>
          <p:cNvCxnSpPr/>
          <p:nvPr/>
        </p:nvCxnSpPr>
        <p:spPr>
          <a:xfrm>
            <a:off x="5939161" y="3703468"/>
            <a:ext cx="870012" cy="0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219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AF682-E1BA-D137-6710-9EE096D912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EBF53032-B2BD-9AAD-E0B7-0ED33ACAB36A}"/>
              </a:ext>
            </a:extLst>
          </p:cNvPr>
          <p:cNvSpPr/>
          <p:nvPr/>
        </p:nvSpPr>
        <p:spPr>
          <a:xfrm rot="18319420">
            <a:off x="10656019" y="-1196353"/>
            <a:ext cx="2058570" cy="3293142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Data 9">
            <a:extLst>
              <a:ext uri="{FF2B5EF4-FFF2-40B4-BE49-F238E27FC236}">
                <a16:creationId xmlns:a16="http://schemas.microsoft.com/office/drawing/2014/main" id="{6E18C6FE-79E1-232D-3879-EBAECE237B4A}"/>
              </a:ext>
            </a:extLst>
          </p:cNvPr>
          <p:cNvSpPr/>
          <p:nvPr/>
        </p:nvSpPr>
        <p:spPr>
          <a:xfrm rot="19476923" flipH="1">
            <a:off x="-774904" y="4432014"/>
            <a:ext cx="2162554" cy="3371193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Data 7">
            <a:extLst>
              <a:ext uri="{FF2B5EF4-FFF2-40B4-BE49-F238E27FC236}">
                <a16:creationId xmlns:a16="http://schemas.microsoft.com/office/drawing/2014/main" id="{05D48681-EDC4-D94A-C7CA-EDB2D83CAE22}"/>
              </a:ext>
            </a:extLst>
          </p:cNvPr>
          <p:cNvSpPr/>
          <p:nvPr/>
        </p:nvSpPr>
        <p:spPr>
          <a:xfrm rot="18393693">
            <a:off x="10754737" y="-1154952"/>
            <a:ext cx="1861134" cy="3210339"/>
          </a:xfrm>
          <a:prstGeom prst="flowChartInputOut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Data 6">
            <a:extLst>
              <a:ext uri="{FF2B5EF4-FFF2-40B4-BE49-F238E27FC236}">
                <a16:creationId xmlns:a16="http://schemas.microsoft.com/office/drawing/2014/main" id="{D496F61A-EDEB-F624-7BCB-6CEA0B5ABD5B}"/>
              </a:ext>
            </a:extLst>
          </p:cNvPr>
          <p:cNvSpPr/>
          <p:nvPr/>
        </p:nvSpPr>
        <p:spPr>
          <a:xfrm rot="19470167" flipH="1">
            <a:off x="-676418" y="4512443"/>
            <a:ext cx="1965584" cy="3210339"/>
          </a:xfrm>
          <a:prstGeom prst="flowChartInputOutp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389EAF-D547-7EFC-EBDC-A9908D8C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18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E20968-6533-24F2-7E2C-34783D90F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4152" y="2153843"/>
            <a:ext cx="6469622" cy="5074140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Sulfated Ash</a:t>
            </a:r>
          </a:p>
          <a:p>
            <a:pPr lvl="1"/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Consist primarily of detergents and anti-wear additives </a:t>
            </a:r>
          </a:p>
          <a:p>
            <a:pPr lvl="1"/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Also helps neutralize acids</a:t>
            </a:r>
          </a:p>
          <a:p>
            <a:r>
              <a:rPr lang="en-US" sz="28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Phosphorus</a:t>
            </a:r>
          </a:p>
          <a:p>
            <a:pPr lvl="1"/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key component of ZDDP (anti-wear)</a:t>
            </a:r>
          </a:p>
          <a:p>
            <a:r>
              <a:rPr lang="en-US" sz="28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Sulfur</a:t>
            </a:r>
          </a:p>
          <a:p>
            <a:pPr lvl="1"/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Enhances anti-wear and oxidation performance</a:t>
            </a:r>
          </a:p>
          <a:p>
            <a:endParaRPr lang="en-US" dirty="0"/>
          </a:p>
        </p:txBody>
      </p:sp>
      <p:sp>
        <p:nvSpPr>
          <p:cNvPr id="9" name="Title 9">
            <a:extLst>
              <a:ext uri="{FF2B5EF4-FFF2-40B4-BE49-F238E27FC236}">
                <a16:creationId xmlns:a16="http://schemas.microsoft.com/office/drawing/2014/main" id="{A40FB1B2-49A9-76D7-7148-DF2EC2632D85}"/>
              </a:ext>
            </a:extLst>
          </p:cNvPr>
          <p:cNvSpPr txBox="1">
            <a:spLocks/>
          </p:cNvSpPr>
          <p:nvPr/>
        </p:nvSpPr>
        <p:spPr>
          <a:xfrm>
            <a:off x="736966" y="1562239"/>
            <a:ext cx="8296808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6000" dirty="0">
                <a:solidFill>
                  <a:schemeClr val="accent3"/>
                </a:solidFill>
                <a:latin typeface="Passion One" panose="02000506080000020004" pitchFamily="2" charset="0"/>
              </a:rPr>
              <a:t>SAPS – Sulfated Ash, Phosphorus, and Sulfur </a:t>
            </a:r>
            <a:endParaRPr lang="en-US" sz="60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91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9B6D51-5AF6-79B4-151C-7684FED499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6271" y="4617732"/>
            <a:ext cx="2031643" cy="21879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DF84F0-5932-B499-34CA-767F14CC72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7433" y="4602579"/>
            <a:ext cx="2498727" cy="220307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9E53AD5-5511-8979-FAF4-6DFC80F83320}"/>
              </a:ext>
            </a:extLst>
          </p:cNvPr>
          <p:cNvSpPr/>
          <p:nvPr/>
        </p:nvSpPr>
        <p:spPr>
          <a:xfrm>
            <a:off x="2636718" y="4662672"/>
            <a:ext cx="1690255" cy="29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Cummins ISB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7390FA-0CAF-38BE-2446-0D94A65B7B8C}"/>
              </a:ext>
            </a:extLst>
          </p:cNvPr>
          <p:cNvSpPr/>
          <p:nvPr/>
        </p:nvSpPr>
        <p:spPr>
          <a:xfrm>
            <a:off x="5061668" y="4647664"/>
            <a:ext cx="1690255" cy="29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Cummins ISM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DB0509-D71D-05AD-1A45-96411EA5BF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5679" y="4617732"/>
            <a:ext cx="2238469" cy="21879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F0A4561-4449-7374-823C-4F7E79044E2B}"/>
              </a:ext>
            </a:extLst>
          </p:cNvPr>
          <p:cNvSpPr/>
          <p:nvPr/>
        </p:nvSpPr>
        <p:spPr>
          <a:xfrm>
            <a:off x="7619785" y="4662817"/>
            <a:ext cx="1690255" cy="29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RFWT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DBBB32-329D-878A-D9DE-15B2AE5968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833" y="4622274"/>
            <a:ext cx="2110153" cy="218792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11ADDC6-2D0F-30FC-F0D7-1D79CA3BC986}"/>
              </a:ext>
            </a:extLst>
          </p:cNvPr>
          <p:cNvSpPr/>
          <p:nvPr/>
        </p:nvSpPr>
        <p:spPr>
          <a:xfrm>
            <a:off x="341781" y="4662817"/>
            <a:ext cx="1690255" cy="29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 C13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77BDC6-8FFA-F913-F3F2-5E0F238878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4306" y="40512"/>
            <a:ext cx="2201305" cy="218792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81AC76B-C20D-FD91-DD42-8137D3CDB3FE}"/>
              </a:ext>
            </a:extLst>
          </p:cNvPr>
          <p:cNvSpPr/>
          <p:nvPr/>
        </p:nvSpPr>
        <p:spPr>
          <a:xfrm>
            <a:off x="10169830" y="132322"/>
            <a:ext cx="1690255" cy="29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Mack T-11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9BF0315-48BD-64F1-2F0B-7EC16B24F75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7023"/>
          <a:stretch/>
        </p:blipFill>
        <p:spPr>
          <a:xfrm>
            <a:off x="9877144" y="2364515"/>
            <a:ext cx="2238467" cy="218502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CF6015E-6DDB-3677-FFF2-6B322FD75853}"/>
              </a:ext>
            </a:extLst>
          </p:cNvPr>
          <p:cNvSpPr/>
          <p:nvPr/>
        </p:nvSpPr>
        <p:spPr>
          <a:xfrm>
            <a:off x="10151249" y="2436532"/>
            <a:ext cx="1690255" cy="29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Mack T-12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717F2C1-87EE-BAEB-68AD-0940BED287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80425" y="4617733"/>
            <a:ext cx="2335186" cy="218792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51B510C-8851-8FF4-BC41-6829BD16B078}"/>
              </a:ext>
            </a:extLst>
          </p:cNvPr>
          <p:cNvSpPr/>
          <p:nvPr/>
        </p:nvSpPr>
        <p:spPr>
          <a:xfrm>
            <a:off x="10102890" y="4673278"/>
            <a:ext cx="1690255" cy="29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Volvo T-13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291BE8A-CB28-5CBF-3833-5093ECF64EB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32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569603-C53F-1D4F-F187-7B4931DCB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833" y="-234896"/>
            <a:ext cx="8238423" cy="1325563"/>
          </a:xfrm>
        </p:spPr>
        <p:txBody>
          <a:bodyPr/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78BC7"/>
                </a:solidFill>
                <a:effectLst/>
                <a:uLnTx/>
                <a:uFillTx/>
                <a:latin typeface="Passion One" panose="02000506080000020004" pitchFamily="2" charset="0"/>
                <a:ea typeface="+mj-ea"/>
                <a:cs typeface="Arial" panose="020B0604020202020204" pitchFamily="34" charset="0"/>
              </a:rPr>
              <a:t>Engine Tests: What’s Changing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AFD1A-C2CE-4F58-AE0C-C6475F0C3D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928" y="1132459"/>
            <a:ext cx="8801999" cy="3619181"/>
          </a:xfrm>
        </p:spPr>
        <p:txBody>
          <a:bodyPr anchor="ctr"/>
          <a:lstStyle/>
          <a:p>
            <a:pPr marL="285750" indent="-28575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DD13 Scuffing Test will be added – measures piston/liner wear, already in Detroit’s approval</a:t>
            </a:r>
          </a:p>
          <a:p>
            <a:pPr marL="285750" indent="-285750"/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Mack T-11 test is to be replaced with ISB Soot due to lack of parts available</a:t>
            </a:r>
          </a:p>
          <a:p>
            <a:pPr marL="285750" indent="-285750"/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CAT 1N eliminated due to redundancy with CAT C13 test</a:t>
            </a:r>
          </a:p>
          <a:p>
            <a:pPr marL="285750" indent="-285750"/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Mack T-12 eliminated because of correlations with Cummins ISB cam wear test</a:t>
            </a:r>
          </a:p>
          <a:p>
            <a:pPr marL="285750" indent="-285750"/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Tighter limits for oxidation performance (T-13 Volvo/Mack VDS 4.5 limits)</a:t>
            </a:r>
          </a:p>
          <a:p>
            <a:pPr marL="285750" indent="-285750"/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Total number of test reduced from 8 to 7 for PC-12</a:t>
            </a:r>
          </a:p>
          <a:p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0575AFF-440A-E7D9-1216-13F776FFBB3A}"/>
              </a:ext>
            </a:extLst>
          </p:cNvPr>
          <p:cNvSpPr/>
          <p:nvPr/>
        </p:nvSpPr>
        <p:spPr>
          <a:xfrm>
            <a:off x="350496" y="6236898"/>
            <a:ext cx="1780229" cy="431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Piston Deposits &amp; Wear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AE6759-7446-E3D9-95CD-31844E997F0E}"/>
              </a:ext>
            </a:extLst>
          </p:cNvPr>
          <p:cNvSpPr/>
          <p:nvPr/>
        </p:nvSpPr>
        <p:spPr>
          <a:xfrm>
            <a:off x="2559595" y="6236898"/>
            <a:ext cx="1780229" cy="431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Oxidation &amp; Cam Wear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8D12874-0E0C-1031-9CA6-1031E256AA6E}"/>
              </a:ext>
            </a:extLst>
          </p:cNvPr>
          <p:cNvSpPr/>
          <p:nvPr/>
        </p:nvSpPr>
        <p:spPr>
          <a:xfrm>
            <a:off x="5011028" y="6236897"/>
            <a:ext cx="1780229" cy="431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Piston Deposits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AF18122-7BDB-F00E-9D69-74EC7B3AA77C}"/>
              </a:ext>
            </a:extLst>
          </p:cNvPr>
          <p:cNvSpPr/>
          <p:nvPr/>
        </p:nvSpPr>
        <p:spPr>
          <a:xfrm>
            <a:off x="7587224" y="6236897"/>
            <a:ext cx="1780229" cy="431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Oil Aeration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49394FB-EE1D-79B2-477B-1659C79DFA6A}"/>
              </a:ext>
            </a:extLst>
          </p:cNvPr>
          <p:cNvSpPr/>
          <p:nvPr/>
        </p:nvSpPr>
        <p:spPr>
          <a:xfrm>
            <a:off x="10124842" y="6236896"/>
            <a:ext cx="1780229" cy="431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Oxidation Stability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F124D86-CBC2-FD68-7F27-C02D7B6592C9}"/>
              </a:ext>
            </a:extLst>
          </p:cNvPr>
          <p:cNvSpPr/>
          <p:nvPr/>
        </p:nvSpPr>
        <p:spPr>
          <a:xfrm>
            <a:off x="10151249" y="3908849"/>
            <a:ext cx="1780229" cy="431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Wear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68ABE95-294A-77BF-AF91-536973B469FD}"/>
              </a:ext>
            </a:extLst>
          </p:cNvPr>
          <p:cNvSpPr/>
          <p:nvPr/>
        </p:nvSpPr>
        <p:spPr>
          <a:xfrm>
            <a:off x="10151249" y="1629684"/>
            <a:ext cx="1780229" cy="431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Soot Thickening</a:t>
            </a:r>
          </a:p>
        </p:txBody>
      </p:sp>
      <p:sp>
        <p:nvSpPr>
          <p:cNvPr id="26" name="Multiplication Sign 25">
            <a:extLst>
              <a:ext uri="{FF2B5EF4-FFF2-40B4-BE49-F238E27FC236}">
                <a16:creationId xmlns:a16="http://schemas.microsoft.com/office/drawing/2014/main" id="{1055D391-1606-7945-5521-EC1C4461B9BA}"/>
              </a:ext>
            </a:extLst>
          </p:cNvPr>
          <p:cNvSpPr/>
          <p:nvPr/>
        </p:nvSpPr>
        <p:spPr>
          <a:xfrm>
            <a:off x="10254472" y="348344"/>
            <a:ext cx="1606882" cy="1484646"/>
          </a:xfrm>
          <a:prstGeom prst="mathMultiply">
            <a:avLst>
              <a:gd name="adj1" fmla="val 7482"/>
            </a:avLst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F8E7AB4F-8A50-CE42-31A0-2092C9890FE1}"/>
              </a:ext>
            </a:extLst>
          </p:cNvPr>
          <p:cNvSpPr/>
          <p:nvPr/>
        </p:nvSpPr>
        <p:spPr>
          <a:xfrm>
            <a:off x="10223134" y="2607356"/>
            <a:ext cx="1606882" cy="1484646"/>
          </a:xfrm>
          <a:prstGeom prst="mathMultiply">
            <a:avLst>
              <a:gd name="adj1" fmla="val 7482"/>
            </a:avLst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row: Up 27">
            <a:extLst>
              <a:ext uri="{FF2B5EF4-FFF2-40B4-BE49-F238E27FC236}">
                <a16:creationId xmlns:a16="http://schemas.microsoft.com/office/drawing/2014/main" id="{1B1077C1-610B-BAB4-2D32-A67ECC27BECE}"/>
              </a:ext>
            </a:extLst>
          </p:cNvPr>
          <p:cNvSpPr/>
          <p:nvPr/>
        </p:nvSpPr>
        <p:spPr>
          <a:xfrm>
            <a:off x="10671972" y="5185893"/>
            <a:ext cx="552090" cy="865559"/>
          </a:xfrm>
          <a:prstGeom prst="upArrow">
            <a:avLst>
              <a:gd name="adj1" fmla="val 17606"/>
              <a:gd name="adj2" fmla="val 42027"/>
            </a:avLst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437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B6ADCE-E63A-1B9F-D6EE-92DFE91DA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20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3FE85-F797-46A5-76AE-705D87E9C3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DD13 Scuffing Test will be added – measures piston/liner wear, already in Detroit’s approval</a:t>
            </a:r>
          </a:p>
          <a:p>
            <a:pPr marL="285750" indent="-28575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Mack T-11 test is to be replaced with ISB Soot due to lack of parts available</a:t>
            </a:r>
          </a:p>
          <a:p>
            <a:pPr marL="285750" indent="-28575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CAT 1N eliminated due to redundancy with CAT C13 test</a:t>
            </a:r>
          </a:p>
          <a:p>
            <a:pPr marL="285750" indent="-28575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Mack T-12 eliminated because of correlations with Cummins ISB cam wear test</a:t>
            </a:r>
          </a:p>
          <a:p>
            <a:pPr marL="285750" indent="-28575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Tighter limits for oxidation performance (T-13 Volvo/Mack VDS 4.5 limits)</a:t>
            </a:r>
          </a:p>
          <a:p>
            <a:pPr marL="285750" indent="-28575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Total number of test reduced from 8 to 7 for PC-12</a:t>
            </a:r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03CDE3E-7763-56E0-6CDB-19D7460FF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latin typeface="Passion One" panose="02000506080000020004" pitchFamily="2" charset="0"/>
              </a:rPr>
              <a:t>Engine Test</a:t>
            </a:r>
          </a:p>
        </p:txBody>
      </p:sp>
    </p:spTree>
    <p:extLst>
      <p:ext uri="{BB962C8B-B14F-4D97-AF65-F5344CB8AC3E}">
        <p14:creationId xmlns:p14="http://schemas.microsoft.com/office/powerpoint/2010/main" val="82637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52028-235C-4A87-AFC6-C27C36D32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4BEA2687-D0EA-060C-3435-1F308AEB27ED}"/>
              </a:ext>
            </a:extLst>
          </p:cNvPr>
          <p:cNvSpPr/>
          <p:nvPr/>
        </p:nvSpPr>
        <p:spPr>
          <a:xfrm rot="18319420">
            <a:off x="10656019" y="-1196353"/>
            <a:ext cx="2058570" cy="3293142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Data 9">
            <a:extLst>
              <a:ext uri="{FF2B5EF4-FFF2-40B4-BE49-F238E27FC236}">
                <a16:creationId xmlns:a16="http://schemas.microsoft.com/office/drawing/2014/main" id="{13B45D5A-FEFA-454B-22BD-D2108EFD1354}"/>
              </a:ext>
            </a:extLst>
          </p:cNvPr>
          <p:cNvSpPr/>
          <p:nvPr/>
        </p:nvSpPr>
        <p:spPr>
          <a:xfrm rot="19476923" flipH="1">
            <a:off x="-774904" y="4432014"/>
            <a:ext cx="2162554" cy="3371193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Data 7">
            <a:extLst>
              <a:ext uri="{FF2B5EF4-FFF2-40B4-BE49-F238E27FC236}">
                <a16:creationId xmlns:a16="http://schemas.microsoft.com/office/drawing/2014/main" id="{D243640E-2B60-399A-2390-B581D8B54F3F}"/>
              </a:ext>
            </a:extLst>
          </p:cNvPr>
          <p:cNvSpPr/>
          <p:nvPr/>
        </p:nvSpPr>
        <p:spPr>
          <a:xfrm rot="18393693">
            <a:off x="10754737" y="-1154952"/>
            <a:ext cx="1861134" cy="3210339"/>
          </a:xfrm>
          <a:prstGeom prst="flowChartInputOut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Data 6">
            <a:extLst>
              <a:ext uri="{FF2B5EF4-FFF2-40B4-BE49-F238E27FC236}">
                <a16:creationId xmlns:a16="http://schemas.microsoft.com/office/drawing/2014/main" id="{E762773A-2CE5-53B5-FEB4-0003E529849C}"/>
              </a:ext>
            </a:extLst>
          </p:cNvPr>
          <p:cNvSpPr/>
          <p:nvPr/>
        </p:nvSpPr>
        <p:spPr>
          <a:xfrm rot="19470167" flipH="1">
            <a:off x="-676418" y="4512443"/>
            <a:ext cx="1965584" cy="3210339"/>
          </a:xfrm>
          <a:prstGeom prst="flowChartInputOutp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C38584D-D283-E2FB-2809-0AE8A7890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21</a:t>
            </a:fld>
            <a:endParaRPr lang="en-US"/>
          </a:p>
        </p:txBody>
      </p:sp>
      <p:sp>
        <p:nvSpPr>
          <p:cNvPr id="9" name="Title 9">
            <a:extLst>
              <a:ext uri="{FF2B5EF4-FFF2-40B4-BE49-F238E27FC236}">
                <a16:creationId xmlns:a16="http://schemas.microsoft.com/office/drawing/2014/main" id="{44A0D282-23B0-7779-DA5A-2DD2137FF43F}"/>
              </a:ext>
            </a:extLst>
          </p:cNvPr>
          <p:cNvSpPr txBox="1">
            <a:spLocks/>
          </p:cNvSpPr>
          <p:nvPr/>
        </p:nvSpPr>
        <p:spPr>
          <a:xfrm>
            <a:off x="633727" y="880641"/>
            <a:ext cx="8296808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6000" dirty="0">
                <a:solidFill>
                  <a:schemeClr val="accent3"/>
                </a:solidFill>
                <a:latin typeface="Passion One" panose="02000506080000020004" pitchFamily="2" charset="0"/>
              </a:rPr>
              <a:t>History of FA-4 by OEM</a:t>
            </a:r>
            <a:endParaRPr lang="en-US" sz="6000" dirty="0">
              <a:solidFill>
                <a:schemeClr val="accent3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F71C2B-E166-8C80-CAAD-3F9C928373FA}"/>
              </a:ext>
            </a:extLst>
          </p:cNvPr>
          <p:cNvSpPr txBox="1"/>
          <p:nvPr/>
        </p:nvSpPr>
        <p:spPr>
          <a:xfrm>
            <a:off x="2258923" y="1632701"/>
            <a:ext cx="792775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Cummins – 2017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Models X15 and X12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In 2024 they swapped FA-4 as the recommended product for X15’s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Detroit Diesel – 2017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Models DD13, DD15, and DD16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Back as far as 2010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Volo/Mack – 2021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Models D11, D13, and MP8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Paccar – Still on CK-4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Navistar – 2017-2020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Model A26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2021 and up were placed back on CK-4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lvl="1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A0A7F0-C800-967E-5B92-E465A63C271A}"/>
              </a:ext>
            </a:extLst>
          </p:cNvPr>
          <p:cNvSpPr txBox="1"/>
          <p:nvPr/>
        </p:nvSpPr>
        <p:spPr>
          <a:xfrm>
            <a:off x="8272299" y="5471279"/>
            <a:ext cx="3701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*CAT and John Deere are still not permitting FA-4 </a:t>
            </a:r>
          </a:p>
        </p:txBody>
      </p:sp>
    </p:spTree>
    <p:extLst>
      <p:ext uri="{BB962C8B-B14F-4D97-AF65-F5344CB8AC3E}">
        <p14:creationId xmlns:p14="http://schemas.microsoft.com/office/powerpoint/2010/main" val="257191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6C8C27FA-63D4-6F77-C1D5-404BCF641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59DB4839-3422-F9E4-600D-05117A8E8963}"/>
              </a:ext>
            </a:extLst>
          </p:cNvPr>
          <p:cNvSpPr/>
          <p:nvPr/>
        </p:nvSpPr>
        <p:spPr>
          <a:xfrm rot="18319420">
            <a:off x="10656019" y="-1196353"/>
            <a:ext cx="2058570" cy="3293142"/>
          </a:xfrm>
          <a:prstGeom prst="flowChartInputOutpu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Data 9">
            <a:extLst>
              <a:ext uri="{FF2B5EF4-FFF2-40B4-BE49-F238E27FC236}">
                <a16:creationId xmlns:a16="http://schemas.microsoft.com/office/drawing/2014/main" id="{154FD1FA-0694-DCA1-2B68-9A8FC487A8E8}"/>
              </a:ext>
            </a:extLst>
          </p:cNvPr>
          <p:cNvSpPr/>
          <p:nvPr/>
        </p:nvSpPr>
        <p:spPr>
          <a:xfrm rot="19476923" flipH="1">
            <a:off x="-774904" y="4432014"/>
            <a:ext cx="2162554" cy="3371193"/>
          </a:xfrm>
          <a:prstGeom prst="flowChartInputOutpu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Data 7">
            <a:extLst>
              <a:ext uri="{FF2B5EF4-FFF2-40B4-BE49-F238E27FC236}">
                <a16:creationId xmlns:a16="http://schemas.microsoft.com/office/drawing/2014/main" id="{4A09E0D1-9E6B-A4B5-670C-2C5375B7B65B}"/>
              </a:ext>
            </a:extLst>
          </p:cNvPr>
          <p:cNvSpPr/>
          <p:nvPr/>
        </p:nvSpPr>
        <p:spPr>
          <a:xfrm rot="18393693">
            <a:off x="10754737" y="-1154952"/>
            <a:ext cx="1861134" cy="3210339"/>
          </a:xfrm>
          <a:prstGeom prst="flowChartInputOut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Data 6">
            <a:extLst>
              <a:ext uri="{FF2B5EF4-FFF2-40B4-BE49-F238E27FC236}">
                <a16:creationId xmlns:a16="http://schemas.microsoft.com/office/drawing/2014/main" id="{F19BABDC-9F4D-D8C9-F454-4EF550277A92}"/>
              </a:ext>
            </a:extLst>
          </p:cNvPr>
          <p:cNvSpPr/>
          <p:nvPr/>
        </p:nvSpPr>
        <p:spPr>
          <a:xfrm rot="19470167" flipH="1">
            <a:off x="-676418" y="4512443"/>
            <a:ext cx="1965584" cy="3210339"/>
          </a:xfrm>
          <a:prstGeom prst="flowChartInputOutp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FB9E050-BE39-E065-85CC-083680AC4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22</a:t>
            </a:fld>
            <a:endParaRPr lang="en-US"/>
          </a:p>
        </p:txBody>
      </p:sp>
      <p:sp>
        <p:nvSpPr>
          <p:cNvPr id="9" name="Title 9">
            <a:extLst>
              <a:ext uri="{FF2B5EF4-FFF2-40B4-BE49-F238E27FC236}">
                <a16:creationId xmlns:a16="http://schemas.microsoft.com/office/drawing/2014/main" id="{C23BF3AB-0B3D-C742-C430-19765C0259BE}"/>
              </a:ext>
            </a:extLst>
          </p:cNvPr>
          <p:cNvSpPr txBox="1">
            <a:spLocks/>
          </p:cNvSpPr>
          <p:nvPr/>
        </p:nvSpPr>
        <p:spPr>
          <a:xfrm>
            <a:off x="633727" y="880641"/>
            <a:ext cx="8296808" cy="4540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6000" dirty="0">
                <a:solidFill>
                  <a:schemeClr val="accent3"/>
                </a:solidFill>
                <a:latin typeface="Passion One" panose="02000506080000020004" pitchFamily="2" charset="0"/>
              </a:rPr>
              <a:t>GM’s quick fix</a:t>
            </a:r>
            <a:endParaRPr lang="en-US" sz="6000" dirty="0">
              <a:solidFill>
                <a:schemeClr val="accent3"/>
              </a:solidFill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7C053E1B-E51F-41C3-6879-06A93313A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r="-5077" b="53235"/>
          <a:stretch/>
        </p:blipFill>
        <p:spPr>
          <a:xfrm>
            <a:off x="2066997" y="1224343"/>
            <a:ext cx="8058006" cy="4641579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B152FE2-9168-133A-9009-0C2EFA7A269D}"/>
              </a:ext>
            </a:extLst>
          </p:cNvPr>
          <p:cNvSpPr/>
          <p:nvPr/>
        </p:nvSpPr>
        <p:spPr>
          <a:xfrm>
            <a:off x="2619250" y="4766856"/>
            <a:ext cx="4598967" cy="454025"/>
          </a:xfrm>
          <a:prstGeom prst="roundRect">
            <a:avLst/>
          </a:prstGeom>
          <a:solidFill>
            <a:srgbClr val="FFFFCC">
              <a:alpha val="34902"/>
            </a:srgb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8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6B58155-D38E-D2B5-7CE1-B8A8372F9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" y="511810"/>
            <a:ext cx="11490960" cy="54797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09167B-587C-92E8-6C09-163BC9D39E68}"/>
              </a:ext>
            </a:extLst>
          </p:cNvPr>
          <p:cNvSpPr txBox="1"/>
          <p:nvPr/>
        </p:nvSpPr>
        <p:spPr>
          <a:xfrm>
            <a:off x="304800" y="6197600"/>
            <a:ext cx="10590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Helvetica" panose="020B0604020202020204" pitchFamily="34" charset="0"/>
              </a:rPr>
              <a:t>Ryan Denton – “Where FA-4 is permitted.. no significant risks exist in normal operation”</a:t>
            </a:r>
          </a:p>
        </p:txBody>
      </p:sp>
    </p:spTree>
    <p:extLst>
      <p:ext uri="{BB962C8B-B14F-4D97-AF65-F5344CB8AC3E}">
        <p14:creationId xmlns:p14="http://schemas.microsoft.com/office/powerpoint/2010/main" val="231212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">
            <a:extLst>
              <a:ext uri="{FF2B5EF4-FFF2-40B4-BE49-F238E27FC236}">
                <a16:creationId xmlns:a16="http://schemas.microsoft.com/office/drawing/2014/main" id="{861648E4-6045-1A9E-2A36-28CB04564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8" y="711046"/>
            <a:ext cx="10931663" cy="454025"/>
          </a:xfrm>
        </p:spPr>
        <p:txBody>
          <a:bodyPr/>
          <a:lstStyle/>
          <a:p>
            <a:r>
              <a:rPr lang="en-US" sz="4400" dirty="0">
                <a:latin typeface="Passion One" panose="02000506080000020004" pitchFamily="2" charset="0"/>
              </a:rPr>
              <a:t>Some of the last things worth mentioning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CC8B10-9A99-9DBA-F3BC-A716C1F90B5B}"/>
              </a:ext>
            </a:extLst>
          </p:cNvPr>
          <p:cNvSpPr txBox="1"/>
          <p:nvPr/>
        </p:nvSpPr>
        <p:spPr>
          <a:xfrm>
            <a:off x="1570327" y="2560927"/>
            <a:ext cx="92879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1616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FB-4 </a:t>
            </a:r>
            <a:r>
              <a:rPr lang="en-US" dirty="0">
                <a:solidFill>
                  <a:srgbClr val="171616"/>
                </a:solidFill>
                <a:latin typeface="Arial" panose="020B0604020202020204"/>
              </a:rPr>
              <a:t>technically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1616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will not be backwards to FA-4 due to soot handling</a:t>
            </a:r>
          </a:p>
          <a:p>
            <a:pPr lvl="1"/>
            <a:r>
              <a:rPr lang="en-US" dirty="0">
                <a:solidFill>
                  <a:srgbClr val="171616"/>
                </a:solidFill>
                <a:latin typeface="Arial" panose="020B0604020202020204"/>
              </a:rPr>
              <a:t>-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171616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OEMs are likely going to allow engines on FA-4 to use FB-4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7161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7161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1616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EPA is mandating NOx to be below 0.035 g/hp-hr. The limit has been 0.2 since 2010.</a:t>
            </a:r>
          </a:p>
          <a:p>
            <a:pPr lvl="1"/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171616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- For model year 2027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7161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7161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1616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Many OEMs might not initially permit the new XW-20 grade for FB-4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7161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7161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7161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035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ECF38-EC18-2504-9C16-BCAF119554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16A3259-0F10-DCFD-7F84-EA3184479B49}"/>
              </a:ext>
            </a:extLst>
          </p:cNvPr>
          <p:cNvSpPr/>
          <p:nvPr/>
        </p:nvSpPr>
        <p:spPr>
          <a:xfrm>
            <a:off x="433397" y="1112520"/>
            <a:ext cx="11334533" cy="5109376"/>
          </a:xfrm>
          <a:prstGeom prst="rect">
            <a:avLst/>
          </a:prstGeom>
          <a:solidFill>
            <a:srgbClr val="00206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B17BF2-8275-73B9-A8D0-7CAC037F7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6DFC1-0312-468D-8FE1-1D9A69E8271C}" type="slidenum">
              <a:rPr lang="en-US" smtClean="0"/>
              <a:t>25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C3B71-BAAC-7CFF-9782-FCCAC53DF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6" y="1292860"/>
            <a:ext cx="10931663" cy="4748696"/>
          </a:xfrm>
        </p:spPr>
        <p:txBody>
          <a:bodyPr/>
          <a:lstStyle/>
          <a:p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Storage Tanks</a:t>
            </a:r>
          </a:p>
          <a:p>
            <a:pPr lvl="1"/>
            <a:r>
              <a:rPr lang="en-US" sz="20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Fleets can’t entirely move to FB-4 until the entire fleet is able to use FB-4</a:t>
            </a:r>
          </a:p>
          <a:p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All engines are still permitted to use CK-4</a:t>
            </a:r>
          </a:p>
          <a:p>
            <a:pPr lvl="1"/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This will likely stay true with CL-4</a:t>
            </a:r>
          </a:p>
          <a:p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Better aftertreatment life</a:t>
            </a:r>
          </a:p>
          <a:p>
            <a:pPr lvl="1"/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Less metals</a:t>
            </a:r>
          </a:p>
          <a:p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Stronger Anti-Wear Performance</a:t>
            </a:r>
          </a:p>
          <a:p>
            <a:pPr lvl="1"/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Not all ZDDP is created equal</a:t>
            </a:r>
          </a:p>
          <a:p>
            <a:pPr lvl="1"/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More Molybdeum and Boron will be used</a:t>
            </a:r>
          </a:p>
          <a:p>
            <a:pPr lvl="1"/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Use of better base oils</a:t>
            </a:r>
          </a:p>
          <a:p>
            <a:r>
              <a:rPr lang="en-US" sz="2400" dirty="0">
                <a:solidFill>
                  <a:schemeClr val="bg1"/>
                </a:solidFill>
                <a:latin typeface="+mn-lt"/>
                <a:ea typeface="Calibri Light" panose="020F0302020204030204" pitchFamily="34" charset="0"/>
                <a:cs typeface="Calibri Light" panose="020F0302020204030204" pitchFamily="34" charset="0"/>
              </a:rPr>
              <a:t>More Oxidatively Stable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F45EF964-49A8-4D34-153C-EB832E1EE884}"/>
              </a:ext>
            </a:extLst>
          </p:cNvPr>
          <p:cNvSpPr txBox="1">
            <a:spLocks/>
          </p:cNvSpPr>
          <p:nvPr/>
        </p:nvSpPr>
        <p:spPr>
          <a:xfrm>
            <a:off x="412408" y="325137"/>
            <a:ext cx="11240523" cy="83897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baseline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5400" dirty="0">
                <a:solidFill>
                  <a:schemeClr val="accent3"/>
                </a:solidFill>
                <a:latin typeface="Passion One" panose="02000506080000020004" pitchFamily="2" charset="0"/>
              </a:rPr>
              <a:t>HOW DOES PC-12 IMPACT CUSTOMERS?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82061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72C587-1726-8EE7-DF97-1F3B8CEA62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200">
                <a:latin typeface="Passion One" panose="02000506080000020004" pitchFamily="2" charset="0"/>
              </a:rPr>
              <a:t>THANK YOU FOR YOUR TIME!</a:t>
            </a:r>
          </a:p>
          <a:p>
            <a:endParaRPr lang="en-US" sz="3200">
              <a:latin typeface="Passion One" panose="02000506080000020004" pitchFamily="2" charset="0"/>
            </a:endParaRPr>
          </a:p>
          <a:p>
            <a:r>
              <a:rPr lang="en-US" sz="3200">
                <a:latin typeface="Passion One" panose="02000506080000020004" pitchFamily="2" charset="0"/>
              </a:rPr>
              <a:t>QUESTIONS?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720055-6DB6-DB45-F6AB-7C6B17DA09A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49063" y="6403975"/>
            <a:ext cx="642937" cy="288925"/>
          </a:xfrm>
        </p:spPr>
        <p:txBody>
          <a:bodyPr/>
          <a:lstStyle/>
          <a:p>
            <a:fld id="{F666DFC1-0312-468D-8FE1-1D9A69E8271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5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1_standard content">
  <a:themeElements>
    <a:clrScheme name="Valvoline Global Feb231">
      <a:dk1>
        <a:srgbClr val="171616"/>
      </a:dk1>
      <a:lt1>
        <a:srgbClr val="FFFFFF"/>
      </a:lt1>
      <a:dk2>
        <a:srgbClr val="5F5F5F"/>
      </a:dk2>
      <a:lt2>
        <a:srgbClr val="EAEAEA"/>
      </a:lt2>
      <a:accent1>
        <a:srgbClr val="00306D"/>
      </a:accent1>
      <a:accent2>
        <a:srgbClr val="078BC7"/>
      </a:accent2>
      <a:accent3>
        <a:srgbClr val="E51C24"/>
      </a:accent3>
      <a:accent4>
        <a:srgbClr val="FFFFFF"/>
      </a:accent4>
      <a:accent5>
        <a:srgbClr val="FFFFFF"/>
      </a:accent5>
      <a:accent6>
        <a:srgbClr val="FFFFFF"/>
      </a:accent6>
      <a:hlink>
        <a:srgbClr val="068AC7"/>
      </a:hlink>
      <a:folHlink>
        <a:srgbClr val="002F6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E001C22-05B0-446E-89F1-17C574E85939}" vid="{2989CBCE-C4A4-4CA2-A182-0DD7C08AD6C5}"/>
    </a:ext>
  </a:extLst>
</a:theme>
</file>

<file path=ppt/theme/theme2.xml><?xml version="1.0" encoding="utf-8"?>
<a:theme xmlns:a="http://schemas.openxmlformats.org/drawingml/2006/main" name="2_standard content">
  <a:themeElements>
    <a:clrScheme name="Valvoline Global Feb231">
      <a:dk1>
        <a:srgbClr val="171616"/>
      </a:dk1>
      <a:lt1>
        <a:srgbClr val="FFFFFF"/>
      </a:lt1>
      <a:dk2>
        <a:srgbClr val="5F5F5F"/>
      </a:dk2>
      <a:lt2>
        <a:srgbClr val="EAEAEA"/>
      </a:lt2>
      <a:accent1>
        <a:srgbClr val="00306D"/>
      </a:accent1>
      <a:accent2>
        <a:srgbClr val="078BC7"/>
      </a:accent2>
      <a:accent3>
        <a:srgbClr val="E51C24"/>
      </a:accent3>
      <a:accent4>
        <a:srgbClr val="FFFFFF"/>
      </a:accent4>
      <a:accent5>
        <a:srgbClr val="FFFFFF"/>
      </a:accent5>
      <a:accent6>
        <a:srgbClr val="FFFFFF"/>
      </a:accent6>
      <a:hlink>
        <a:srgbClr val="068AC7"/>
      </a:hlink>
      <a:folHlink>
        <a:srgbClr val="002F6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E001C22-05B0-446E-89F1-17C574E85939}" vid="{2989CBCE-C4A4-4CA2-A182-0DD7C08AD6C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1_standard content</Template>
  <TotalTime>19563</TotalTime>
  <Words>2455</Words>
  <Application>Microsoft Office PowerPoint</Application>
  <PresentationFormat>Widescreen</PresentationFormat>
  <Paragraphs>344</Paragraphs>
  <Slides>26</Slides>
  <Notes>15</Notes>
  <HiddenSlides>5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Anton</vt:lpstr>
      <vt:lpstr>Arial</vt:lpstr>
      <vt:lpstr>Calibri</vt:lpstr>
      <vt:lpstr>Calibri Light</vt:lpstr>
      <vt:lpstr>Helvetica</vt:lpstr>
      <vt:lpstr>Lato</vt:lpstr>
      <vt:lpstr>Passion One</vt:lpstr>
      <vt:lpstr>1_standard content</vt:lpstr>
      <vt:lpstr>2_standard content</vt:lpstr>
      <vt:lpstr>PowerPoint Presentation</vt:lpstr>
      <vt:lpstr>AGENDA</vt:lpstr>
      <vt:lpstr>PowerPoint Presentation</vt:lpstr>
      <vt:lpstr>AMERICAN PETROLEUM INSTITUTE</vt:lpstr>
      <vt:lpstr>Who’s making the decisions at API?</vt:lpstr>
      <vt:lpstr>AMERICAN PETROLEUM INSTITUTE</vt:lpstr>
      <vt:lpstr>TIMELINE OF API HEAVY DUTY CATEGORIES</vt:lpstr>
      <vt:lpstr>GREENHOUSE GAS PHASE PLANS</vt:lpstr>
      <vt:lpstr>HOW DOES API IMPACT CUSTOMERS? </vt:lpstr>
      <vt:lpstr>HOW DOES API IMPACT CUSTOMERS? </vt:lpstr>
      <vt:lpstr>HOW DOES API IMPACT FLEETS?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DIFFERENCE BETWEEN PC-11 AND PC-12</vt:lpstr>
      <vt:lpstr>PowerPoint Presentation</vt:lpstr>
      <vt:lpstr>Engine Tests: What’s Changing</vt:lpstr>
      <vt:lpstr>Engine Test</vt:lpstr>
      <vt:lpstr>PowerPoint Presentation</vt:lpstr>
      <vt:lpstr>PowerPoint Presentation</vt:lpstr>
      <vt:lpstr>PowerPoint Presentation</vt:lpstr>
      <vt:lpstr>Some of the last things worth mentioning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Hasenbalg</dc:creator>
  <cp:lastModifiedBy>Jake Goff</cp:lastModifiedBy>
  <cp:revision>4</cp:revision>
  <dcterms:created xsi:type="dcterms:W3CDTF">2023-01-20T19:15:41Z</dcterms:created>
  <dcterms:modified xsi:type="dcterms:W3CDTF">2025-11-05T14:14:16Z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5c0fa9f-f20f-4fcb-acb6-baf351b3be3d_Enabled">
    <vt:lpwstr>true</vt:lpwstr>
  </property>
  <property fmtid="{D5CDD505-2E9C-101B-9397-08002B2CF9AE}" pid="3" name="MSIP_Label_a5c0fa9f-f20f-4fcb-acb6-baf351b3be3d_SetDate">
    <vt:lpwstr>2025-10-21T17:16:32Z</vt:lpwstr>
  </property>
  <property fmtid="{D5CDD505-2E9C-101B-9397-08002B2CF9AE}" pid="4" name="MSIP_Label_a5c0fa9f-f20f-4fcb-acb6-baf351b3be3d_Method">
    <vt:lpwstr>Standard</vt:lpwstr>
  </property>
  <property fmtid="{D5CDD505-2E9C-101B-9397-08002B2CF9AE}" pid="5" name="MSIP_Label_a5c0fa9f-f20f-4fcb-acb6-baf351b3be3d_Name">
    <vt:lpwstr>Internal</vt:lpwstr>
  </property>
  <property fmtid="{D5CDD505-2E9C-101B-9397-08002B2CF9AE}" pid="6" name="MSIP_Label_a5c0fa9f-f20f-4fcb-acb6-baf351b3be3d_SiteId">
    <vt:lpwstr>debd78ee-4312-4c32-a69e-de32d14fd831</vt:lpwstr>
  </property>
  <property fmtid="{D5CDD505-2E9C-101B-9397-08002B2CF9AE}" pid="7" name="MSIP_Label_a5c0fa9f-f20f-4fcb-acb6-baf351b3be3d_ActionId">
    <vt:lpwstr>27e08ba8-f5a9-4bbd-96d4-272da6f43298</vt:lpwstr>
  </property>
  <property fmtid="{D5CDD505-2E9C-101B-9397-08002B2CF9AE}" pid="8" name="MSIP_Label_a5c0fa9f-f20f-4fcb-acb6-baf351b3be3d_ContentBits">
    <vt:lpwstr>0</vt:lpwstr>
  </property>
  <property fmtid="{D5CDD505-2E9C-101B-9397-08002B2CF9AE}" pid="9" name="MSIP_Label_a5c0fa9f-f20f-4fcb-acb6-baf351b3be3d_Tag">
    <vt:lpwstr>10, 3, 0, 1</vt:lpwstr>
  </property>
</Properties>
</file>